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7"/>
  </p:notesMasterIdLst>
  <p:handoutMasterIdLst>
    <p:handoutMasterId r:id="rId18"/>
  </p:handoutMasterIdLst>
  <p:sldIdLst>
    <p:sldId id="256" r:id="rId5"/>
    <p:sldId id="317" r:id="rId6"/>
    <p:sldId id="258" r:id="rId7"/>
    <p:sldId id="339" r:id="rId8"/>
    <p:sldId id="272" r:id="rId9"/>
    <p:sldId id="340" r:id="rId10"/>
    <p:sldId id="276" r:id="rId11"/>
    <p:sldId id="331" r:id="rId12"/>
    <p:sldId id="262" r:id="rId13"/>
    <p:sldId id="281" r:id="rId14"/>
    <p:sldId id="334" r:id="rId15"/>
    <p:sldId id="338" r:id="rId16"/>
  </p:sldIdLst>
  <p:sldSz cx="9144000" cy="6858000" type="screen4x3"/>
  <p:notesSz cx="7000875" cy="9229725"/>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872">
          <p15:clr>
            <a:srgbClr val="A4A3A4"/>
          </p15:clr>
        </p15:guide>
      </p15:sldGuideLst>
    </p:ext>
    <p:ext uri="{2D200454-40CA-4A62-9FC3-DE9A4176ACB9}">
      <p15:notesGuideLst xmlns:p15="http://schemas.microsoft.com/office/powerpoint/2012/main">
        <p15:guide id="1" orient="horz" pos="2907" userDrawn="1">
          <p15:clr>
            <a:srgbClr val="A4A3A4"/>
          </p15:clr>
        </p15:guide>
        <p15:guide id="2" pos="22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FFFE7"/>
    <a:srgbClr val="4DB9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91" autoAdjust="0"/>
    <p:restoredTop sz="96054" autoAdjust="0"/>
  </p:normalViewPr>
  <p:slideViewPr>
    <p:cSldViewPr>
      <p:cViewPr varScale="1">
        <p:scale>
          <a:sx n="135" d="100"/>
          <a:sy n="135" d="100"/>
        </p:scale>
        <p:origin x="2208" y="168"/>
      </p:cViewPr>
      <p:guideLst>
        <p:guide orient="horz" pos="2160"/>
        <p:guide pos="2880"/>
        <p:guide orient="horz" pos="18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4" d="100"/>
        <a:sy n="124" d="100"/>
      </p:scale>
      <p:origin x="0" y="0"/>
    </p:cViewPr>
  </p:sorterViewPr>
  <p:notesViewPr>
    <p:cSldViewPr snapToGrid="0" snapToObjects="1">
      <p:cViewPr varScale="1">
        <p:scale>
          <a:sx n="90" d="100"/>
          <a:sy n="90" d="100"/>
        </p:scale>
        <p:origin x="-2936" y="-120"/>
      </p:cViewPr>
      <p:guideLst>
        <p:guide orient="horz" pos="2907"/>
        <p:guide pos="22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3713" cy="46148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65542" y="0"/>
            <a:ext cx="3033713" cy="461487"/>
          </a:xfrm>
          <a:prstGeom prst="rect">
            <a:avLst/>
          </a:prstGeom>
        </p:spPr>
        <p:txBody>
          <a:bodyPr vert="horz" lIns="91440" tIns="45720" rIns="91440" bIns="45720" rtlCol="0"/>
          <a:lstStyle>
            <a:lvl1pPr algn="r">
              <a:defRPr sz="1200"/>
            </a:lvl1pPr>
          </a:lstStyle>
          <a:p>
            <a:fld id="{08AE0BC3-D3F4-9D40-BD1B-CACA776647F4}" type="datetimeFigureOut">
              <a:rPr lang="en-US" smtClean="0"/>
              <a:pPr/>
              <a:t>4/20/20</a:t>
            </a:fld>
            <a:endParaRPr lang="en-US" dirty="0"/>
          </a:p>
        </p:txBody>
      </p:sp>
      <p:sp>
        <p:nvSpPr>
          <p:cNvPr id="4" name="Footer Placeholder 3"/>
          <p:cNvSpPr>
            <a:spLocks noGrp="1"/>
          </p:cNvSpPr>
          <p:nvPr>
            <p:ph type="ftr" sz="quarter" idx="2"/>
          </p:nvPr>
        </p:nvSpPr>
        <p:spPr>
          <a:xfrm>
            <a:off x="0" y="8766637"/>
            <a:ext cx="3033713" cy="4614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65542" y="8766637"/>
            <a:ext cx="3033713" cy="461487"/>
          </a:xfrm>
          <a:prstGeom prst="rect">
            <a:avLst/>
          </a:prstGeom>
        </p:spPr>
        <p:txBody>
          <a:bodyPr vert="horz" lIns="91440" tIns="45720" rIns="91440" bIns="45720" rtlCol="0" anchor="b"/>
          <a:lstStyle>
            <a:lvl1pPr algn="r">
              <a:defRPr sz="1200"/>
            </a:lvl1pPr>
          </a:lstStyle>
          <a:p>
            <a:fld id="{4CC509B4-6F9A-2043-B571-99DB8105149D}" type="slidenum">
              <a:rPr lang="en-US" smtClean="0"/>
              <a:pPr/>
              <a:t>‹#›</a:t>
            </a:fld>
            <a:endParaRPr lang="en-US" dirty="0"/>
          </a:p>
        </p:txBody>
      </p:sp>
    </p:spTree>
    <p:extLst>
      <p:ext uri="{BB962C8B-B14F-4D97-AF65-F5344CB8AC3E}">
        <p14:creationId xmlns:p14="http://schemas.microsoft.com/office/powerpoint/2010/main" val="38193839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3713" cy="46148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65542" y="0"/>
            <a:ext cx="3033713" cy="461487"/>
          </a:xfrm>
          <a:prstGeom prst="rect">
            <a:avLst/>
          </a:prstGeom>
        </p:spPr>
        <p:txBody>
          <a:bodyPr vert="horz" lIns="91440" tIns="45720" rIns="91440" bIns="45720" rtlCol="0"/>
          <a:lstStyle>
            <a:lvl1pPr algn="r">
              <a:defRPr sz="1200"/>
            </a:lvl1pPr>
          </a:lstStyle>
          <a:p>
            <a:fld id="{A4537BE2-E99B-0C42-9DA6-1FA8553DA0C9}" type="datetimeFigureOut">
              <a:rPr lang="en-US" smtClean="0"/>
              <a:pPr/>
              <a:t>4/20/20</a:t>
            </a:fld>
            <a:endParaRPr lang="en-US" dirty="0"/>
          </a:p>
        </p:txBody>
      </p:sp>
      <p:sp>
        <p:nvSpPr>
          <p:cNvPr id="4" name="Slide Image Placeholder 3"/>
          <p:cNvSpPr>
            <a:spLocks noGrp="1" noRot="1" noChangeAspect="1"/>
          </p:cNvSpPr>
          <p:nvPr>
            <p:ph type="sldImg" idx="2"/>
          </p:nvPr>
        </p:nvSpPr>
        <p:spPr>
          <a:xfrm>
            <a:off x="1193800" y="692150"/>
            <a:ext cx="4613275" cy="3460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0088" y="4384120"/>
            <a:ext cx="5600700" cy="41533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66637"/>
            <a:ext cx="3033713" cy="4614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5542" y="8766637"/>
            <a:ext cx="3033713" cy="461487"/>
          </a:xfrm>
          <a:prstGeom prst="rect">
            <a:avLst/>
          </a:prstGeom>
        </p:spPr>
        <p:txBody>
          <a:bodyPr vert="horz" lIns="91440" tIns="45720" rIns="91440" bIns="45720" rtlCol="0" anchor="b"/>
          <a:lstStyle>
            <a:lvl1pPr algn="r">
              <a:defRPr sz="1200"/>
            </a:lvl1pPr>
          </a:lstStyle>
          <a:p>
            <a:fld id="{F9E2EA48-A4F1-9E46-8C12-E8A4D6E00B29}" type="slidenum">
              <a:rPr lang="en-US" smtClean="0"/>
              <a:pPr/>
              <a:t>‹#›</a:t>
            </a:fld>
            <a:endParaRPr lang="en-US" dirty="0"/>
          </a:p>
        </p:txBody>
      </p:sp>
    </p:spTree>
    <p:extLst>
      <p:ext uri="{BB962C8B-B14F-4D97-AF65-F5344CB8AC3E}">
        <p14:creationId xmlns:p14="http://schemas.microsoft.com/office/powerpoint/2010/main" val="421862947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a:p>
            <a:r>
              <a:rPr lang="en-US" baseline="0" dirty="0"/>
              <a:t>This set of slides is based on 02/12/2020 PIF-8 presentation slides and the Discovery 2019 Phase A kickoff slides with Step 1 data removed. </a:t>
            </a:r>
            <a:endParaRPr lang="en-US" dirty="0"/>
          </a:p>
        </p:txBody>
      </p:sp>
      <p:sp>
        <p:nvSpPr>
          <p:cNvPr id="4" name="Slide Number Placeholder 3"/>
          <p:cNvSpPr>
            <a:spLocks noGrp="1"/>
          </p:cNvSpPr>
          <p:nvPr>
            <p:ph type="sldNum" sz="quarter" idx="10"/>
          </p:nvPr>
        </p:nvSpPr>
        <p:spPr/>
        <p:txBody>
          <a:bodyPr/>
          <a:lstStyle/>
          <a:p>
            <a:fld id="{F9E2EA48-A4F1-9E46-8C12-E8A4D6E00B29}" type="slidenum">
              <a:rPr lang="en-US" smtClean="0"/>
              <a:pPr/>
              <a:t>1</a:t>
            </a:fld>
            <a:endParaRPr lang="en-US" dirty="0"/>
          </a:p>
        </p:txBody>
      </p:sp>
    </p:spTree>
    <p:extLst>
      <p:ext uri="{BB962C8B-B14F-4D97-AF65-F5344CB8AC3E}">
        <p14:creationId xmlns:p14="http://schemas.microsoft.com/office/powerpoint/2010/main" val="10128994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Updated to Include NF-4</a:t>
            </a:r>
          </a:p>
        </p:txBody>
      </p:sp>
      <p:sp>
        <p:nvSpPr>
          <p:cNvPr id="4" name="Slide Number Placeholder 3"/>
          <p:cNvSpPr>
            <a:spLocks noGrp="1"/>
          </p:cNvSpPr>
          <p:nvPr>
            <p:ph type="sldNum" sz="quarter" idx="10"/>
          </p:nvPr>
        </p:nvSpPr>
        <p:spPr/>
        <p:txBody>
          <a:bodyPr/>
          <a:lstStyle/>
          <a:p>
            <a:fld id="{F9E2EA48-A4F1-9E46-8C12-E8A4D6E00B29}" type="slidenum">
              <a:rPr lang="en-US" smtClean="0"/>
              <a:pPr/>
              <a:t>10</a:t>
            </a:fld>
            <a:endParaRPr lang="en-US" dirty="0"/>
          </a:p>
        </p:txBody>
      </p:sp>
    </p:spTree>
    <p:extLst>
      <p:ext uri="{BB962C8B-B14F-4D97-AF65-F5344CB8AC3E}">
        <p14:creationId xmlns:p14="http://schemas.microsoft.com/office/powerpoint/2010/main" val="28585555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E2EA48-A4F1-9E46-8C12-E8A4D6E00B29}" type="slidenum">
              <a:rPr lang="en-US" smtClean="0"/>
              <a:pPr/>
              <a:t>11</a:t>
            </a:fld>
            <a:endParaRPr lang="en-US" dirty="0"/>
          </a:p>
        </p:txBody>
      </p:sp>
    </p:spTree>
    <p:extLst>
      <p:ext uri="{BB962C8B-B14F-4D97-AF65-F5344CB8AC3E}">
        <p14:creationId xmlns:p14="http://schemas.microsoft.com/office/powerpoint/2010/main" val="1669373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Updated the number of CSRs to 147 from </a:t>
            </a:r>
            <a:r>
              <a:rPr lang="en-US"/>
              <a:t>145 in the first line.</a:t>
            </a:r>
            <a:endParaRPr lang="en-US" dirty="0"/>
          </a:p>
        </p:txBody>
      </p:sp>
      <p:sp>
        <p:nvSpPr>
          <p:cNvPr id="4" name="Slide Number Placeholder 3"/>
          <p:cNvSpPr>
            <a:spLocks noGrp="1"/>
          </p:cNvSpPr>
          <p:nvPr>
            <p:ph type="sldNum" sz="quarter" idx="10"/>
          </p:nvPr>
        </p:nvSpPr>
        <p:spPr/>
        <p:txBody>
          <a:bodyPr/>
          <a:lstStyle/>
          <a:p>
            <a:fld id="{F9E2EA48-A4F1-9E46-8C12-E8A4D6E00B29}" type="slidenum">
              <a:rPr lang="en-US" smtClean="0"/>
              <a:pPr/>
              <a:t>12</a:t>
            </a:fld>
            <a:endParaRPr lang="en-US" dirty="0"/>
          </a:p>
        </p:txBody>
      </p:sp>
    </p:spTree>
    <p:extLst>
      <p:ext uri="{BB962C8B-B14F-4D97-AF65-F5344CB8AC3E}">
        <p14:creationId xmlns:p14="http://schemas.microsoft.com/office/powerpoint/2010/main" val="2720193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E2EA48-A4F1-9E46-8C12-E8A4D6E00B29}" type="slidenum">
              <a:rPr lang="en-US" smtClean="0"/>
              <a:pPr/>
              <a:t>2</a:t>
            </a:fld>
            <a:endParaRPr lang="en-US" dirty="0"/>
          </a:p>
        </p:txBody>
      </p:sp>
    </p:spTree>
    <p:extLst>
      <p:ext uri="{BB962C8B-B14F-4D97-AF65-F5344CB8AC3E}">
        <p14:creationId xmlns:p14="http://schemas.microsoft.com/office/powerpoint/2010/main" val="3343166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E2EA48-A4F1-9E46-8C12-E8A4D6E00B29}" type="slidenum">
              <a:rPr lang="en-US" smtClean="0"/>
              <a:pPr/>
              <a:t>3</a:t>
            </a:fld>
            <a:endParaRPr lang="en-US" dirty="0"/>
          </a:p>
        </p:txBody>
      </p:sp>
    </p:spTree>
    <p:extLst>
      <p:ext uri="{BB962C8B-B14F-4D97-AF65-F5344CB8AC3E}">
        <p14:creationId xmlns:p14="http://schemas.microsoft.com/office/powerpoint/2010/main" val="1801147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a:t>Latest dataset</a:t>
            </a:r>
          </a:p>
          <a:p>
            <a:r>
              <a:rPr lang="en-US" sz="1200" kern="1200" dirty="0">
                <a:solidFill>
                  <a:schemeClr val="tx1"/>
                </a:solidFill>
                <a:effectLst/>
                <a:latin typeface="+mn-lt"/>
                <a:ea typeface="+mn-ea"/>
                <a:cs typeface="+mn-cs"/>
              </a:rPr>
              <a:t>requirements</a:t>
            </a:r>
          </a:p>
          <a:p>
            <a:r>
              <a:rPr lang="en-US" sz="1200" kern="1200" dirty="0">
                <a:solidFill>
                  <a:schemeClr val="tx1"/>
                </a:solidFill>
                <a:effectLst/>
                <a:latin typeface="+mn-lt"/>
                <a:ea typeface="+mn-ea"/>
                <a:cs typeface="+mn-cs"/>
              </a:rPr>
              <a:t>verification</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mass (twice)</a:t>
            </a:r>
          </a:p>
          <a:p>
            <a:r>
              <a:rPr lang="en-US" sz="1200" kern="1200" dirty="0">
                <a:solidFill>
                  <a:schemeClr val="tx1"/>
                </a:solidFill>
                <a:effectLst/>
                <a:latin typeface="+mn-lt"/>
                <a:ea typeface="+mn-ea"/>
                <a:cs typeface="+mn-cs"/>
              </a:rPr>
              <a:t>Thermal (twice)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ACS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Image quality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power (twice)</a:t>
            </a:r>
          </a:p>
          <a:p>
            <a:r>
              <a:rPr lang="en-US" sz="1200" kern="1200" dirty="0">
                <a:solidFill>
                  <a:schemeClr val="tx1"/>
                </a:solidFill>
                <a:effectLst/>
                <a:latin typeface="+mn-lt"/>
                <a:ea typeface="+mn-ea"/>
                <a:cs typeface="+mn-cs"/>
              </a:rPr>
              <a:t>downlink</a:t>
            </a:r>
          </a:p>
          <a:p>
            <a:r>
              <a:rPr lang="en-US" sz="1200" kern="1200" dirty="0">
                <a:solidFill>
                  <a:schemeClr val="tx1"/>
                </a:solidFill>
                <a:effectLst/>
                <a:latin typeface="+mn-lt"/>
                <a:ea typeface="+mn-ea"/>
                <a:cs typeface="+mn-cs"/>
              </a:rPr>
              <a:t>rideshare plans</a:t>
            </a:r>
          </a:p>
          <a:p>
            <a:endParaRPr lang="en-US" sz="1200" kern="1200" dirty="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fld id="{F9E2EA48-A4F1-9E46-8C12-E8A4D6E00B29}" type="slidenum">
              <a:rPr lang="en-US" smtClean="0"/>
              <a:pPr/>
              <a:t>4</a:t>
            </a:fld>
            <a:endParaRPr lang="en-US" dirty="0"/>
          </a:p>
        </p:txBody>
      </p:sp>
    </p:spTree>
    <p:extLst>
      <p:ext uri="{BB962C8B-B14F-4D97-AF65-F5344CB8AC3E}">
        <p14:creationId xmlns:p14="http://schemas.microsoft.com/office/powerpoint/2010/main" val="2602179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F9E2EA48-A4F1-9E46-8C12-E8A4D6E00B29}" type="slidenum">
              <a:rPr lang="en-US" smtClean="0"/>
              <a:pPr/>
              <a:t>5</a:t>
            </a:fld>
            <a:endParaRPr lang="en-US" dirty="0"/>
          </a:p>
        </p:txBody>
      </p:sp>
    </p:spTree>
    <p:extLst>
      <p:ext uri="{BB962C8B-B14F-4D97-AF65-F5344CB8AC3E}">
        <p14:creationId xmlns:p14="http://schemas.microsoft.com/office/powerpoint/2010/main" val="439179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Dragonfly added three additional SE findings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a:t>CAESAR added one schedule finding.</a:t>
            </a:r>
          </a:p>
        </p:txBody>
      </p:sp>
      <p:sp>
        <p:nvSpPr>
          <p:cNvPr id="4" name="Slide Number Placeholder 3"/>
          <p:cNvSpPr>
            <a:spLocks noGrp="1"/>
          </p:cNvSpPr>
          <p:nvPr>
            <p:ph type="sldNum" sz="quarter" idx="10"/>
          </p:nvPr>
        </p:nvSpPr>
        <p:spPr/>
        <p:txBody>
          <a:bodyPr/>
          <a:lstStyle/>
          <a:p>
            <a:fld id="{F9E2EA48-A4F1-9E46-8C12-E8A4D6E00B29}" type="slidenum">
              <a:rPr lang="en-US" smtClean="0"/>
              <a:pPr/>
              <a:t>6</a:t>
            </a:fld>
            <a:endParaRPr lang="en-US" dirty="0"/>
          </a:p>
        </p:txBody>
      </p:sp>
    </p:spTree>
    <p:extLst>
      <p:ext uri="{BB962C8B-B14F-4D97-AF65-F5344CB8AC3E}">
        <p14:creationId xmlns:p14="http://schemas.microsoft.com/office/powerpoint/2010/main" val="897751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E2EA48-A4F1-9E46-8C12-E8A4D6E00B29}" type="slidenum">
              <a:rPr lang="en-US" smtClean="0"/>
              <a:pPr/>
              <a:t>7</a:t>
            </a:fld>
            <a:endParaRPr lang="en-US" dirty="0"/>
          </a:p>
        </p:txBody>
      </p:sp>
    </p:spTree>
    <p:extLst>
      <p:ext uri="{BB962C8B-B14F-4D97-AF65-F5344CB8AC3E}">
        <p14:creationId xmlns:p14="http://schemas.microsoft.com/office/powerpoint/2010/main" val="3980132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F9E2EA48-A4F1-9E46-8C12-E8A4D6E00B29}" type="slidenum">
              <a:rPr lang="en-US" smtClean="0"/>
              <a:pPr/>
              <a:t>8</a:t>
            </a:fld>
            <a:endParaRPr lang="en-US" dirty="0"/>
          </a:p>
        </p:txBody>
      </p:sp>
    </p:spTree>
    <p:extLst>
      <p:ext uri="{BB962C8B-B14F-4D97-AF65-F5344CB8AC3E}">
        <p14:creationId xmlns:p14="http://schemas.microsoft.com/office/powerpoint/2010/main" val="2960287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Updated with NF-4 Data.  1 additional Medium and 1 additional Medium-High. </a:t>
            </a:r>
          </a:p>
          <a:p>
            <a:endParaRPr lang="en-US" baseline="0" dirty="0"/>
          </a:p>
          <a:p>
            <a:r>
              <a:rPr lang="en-US" baseline="0" dirty="0"/>
              <a:t>Added the word almost to the final sentence.</a:t>
            </a:r>
          </a:p>
        </p:txBody>
      </p:sp>
      <p:sp>
        <p:nvSpPr>
          <p:cNvPr id="4" name="Slide Number Placeholder 3"/>
          <p:cNvSpPr>
            <a:spLocks noGrp="1"/>
          </p:cNvSpPr>
          <p:nvPr>
            <p:ph type="sldNum" sz="quarter" idx="10"/>
          </p:nvPr>
        </p:nvSpPr>
        <p:spPr/>
        <p:txBody>
          <a:bodyPr/>
          <a:lstStyle/>
          <a:p>
            <a:fld id="{F9E2EA48-A4F1-9E46-8C12-E8A4D6E00B29}" type="slidenum">
              <a:rPr lang="en-US" smtClean="0"/>
              <a:pPr/>
              <a:t>9</a:t>
            </a:fld>
            <a:endParaRPr lang="en-US" dirty="0"/>
          </a:p>
        </p:txBody>
      </p:sp>
    </p:spTree>
    <p:extLst>
      <p:ext uri="{BB962C8B-B14F-4D97-AF65-F5344CB8AC3E}">
        <p14:creationId xmlns:p14="http://schemas.microsoft.com/office/powerpoint/2010/main" val="671180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dirty="0"/>
              <a:t>4/23/2020</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lvl1pPr>
              <a:defRPr sz="1800"/>
            </a:lvl1p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B87D9E-AD2F-4744-A46D-E22AE3169FCA}" type="datetime1">
              <a:rPr lang="en-US" smtClean="0"/>
              <a:pPr/>
              <a:t>4/20/20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5E6FAE-0A91-7C41-A4B8-155D0B2CD37B}" type="datetime1">
              <a:rPr lang="en-US" smtClean="0"/>
              <a:pPr/>
              <a:t>4/20/20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C2D4ED-B10D-504B-8553-67269E24DABE}" type="datetime1">
              <a:rPr lang="en-US" smtClean="0"/>
              <a:pPr/>
              <a:t>4/20/20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97FAAA-30B2-5844-B693-F4BD3201F518}" type="datetime1">
              <a:rPr lang="en-US" smtClean="0"/>
              <a:pPr/>
              <a:t>4/20/20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F01B76-1A05-E248-A66B-43A7A62385D5}" type="datetime1">
              <a:rPr lang="en-US" smtClean="0"/>
              <a:pPr/>
              <a:t>4/20/20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AA274D-ED43-0C44-912C-865B2B1A9DFC}" type="datetime1">
              <a:rPr lang="en-US" smtClean="0"/>
              <a:pPr/>
              <a:t>4/20/20</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4EEECA-C528-FA4D-AC89-A15C63EE9800}" type="datetime1">
              <a:rPr lang="en-US" smtClean="0"/>
              <a:pPr/>
              <a:t>4/20/20</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862874-AAC3-C542-B03E-883D8BE4927F}" type="datetime1">
              <a:rPr lang="en-US" smtClean="0"/>
              <a:pPr/>
              <a:t>4/20/20</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B3E664-9515-094F-B2ED-4F2BC8D68298}" type="datetime1">
              <a:rPr lang="en-US" smtClean="0"/>
              <a:pPr/>
              <a:t>4/20/20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52AD7B-DC8E-3C40-B7DE-57D83234AD66}" type="datetime1">
              <a:rPr lang="en-US" smtClean="0"/>
              <a:pPr/>
              <a:t>4/20/20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4/23/2020</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7" name="Footer Placeholder 6">
            <a:extLst>
              <a:ext uri="{FF2B5EF4-FFF2-40B4-BE49-F238E27FC236}">
                <a16:creationId xmlns:a16="http://schemas.microsoft.com/office/drawing/2014/main" id="{6C3BB152-FC2C-694F-91B2-73B5CAC32E89}"/>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5" name="TextBox 4">
            <a:extLst>
              <a:ext uri="{FF2B5EF4-FFF2-40B4-BE49-F238E27FC236}">
                <a16:creationId xmlns:a16="http://schemas.microsoft.com/office/drawing/2014/main" id="{514A02D5-38A6-D944-8487-4031A47DA6DC}"/>
              </a:ext>
            </a:extLst>
          </p:cNvPr>
          <p:cNvSpPr txBox="1"/>
          <p:nvPr userDrawn="1"/>
        </p:nvSpPr>
        <p:spPr>
          <a:xfrm>
            <a:off x="-35560" y="6657201"/>
            <a:ext cx="931665" cy="276999"/>
          </a:xfrm>
          <a:prstGeom prst="rect">
            <a:avLst/>
          </a:prstGeom>
          <a:noFill/>
        </p:spPr>
        <p:txBody>
          <a:bodyPr wrap="none" rtlCol="0">
            <a:spAutoFit/>
          </a:bodyPr>
          <a:lstStyle/>
          <a:p>
            <a:r>
              <a:rPr lang="en-US" sz="1200" dirty="0"/>
              <a:t>04/23/2020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0" y="0"/>
            <a:ext cx="9144000" cy="1092200"/>
          </a:xfrm>
          <a:prstGeom prst="rect">
            <a:avLst/>
          </a:prstGeom>
          <a:noFill/>
        </p:spPr>
      </p:pic>
      <p:sp>
        <p:nvSpPr>
          <p:cNvPr id="2" name="TextBox 1"/>
          <p:cNvSpPr txBox="1"/>
          <p:nvPr/>
        </p:nvSpPr>
        <p:spPr>
          <a:xfrm>
            <a:off x="-32007" y="1371600"/>
            <a:ext cx="9023607" cy="1392689"/>
          </a:xfrm>
          <a:prstGeom prst="rect">
            <a:avLst/>
          </a:prstGeom>
          <a:noFill/>
        </p:spPr>
        <p:txBody>
          <a:bodyPr wrap="square" lIns="0" tIns="0" rIns="0" rtlCol="0">
            <a:spAutoFit/>
          </a:bodyPr>
          <a:lstStyle/>
          <a:p>
            <a:pPr algn="ctr">
              <a:lnSpc>
                <a:spcPts val="3500"/>
              </a:lnSpc>
              <a:tabLst/>
            </a:pPr>
            <a:r>
              <a:rPr lang="en-US" altLang="zh-CN" sz="3198" b="1" dirty="0">
                <a:solidFill>
                  <a:srgbClr val="000000"/>
                </a:solidFill>
                <a:latin typeface="Times New Roman" pitchFamily="18" charset="0"/>
                <a:cs typeface="Times New Roman" pitchFamily="18" charset="0"/>
              </a:rPr>
              <a:t>Summary of Lessons</a:t>
            </a:r>
            <a:r>
              <a:rPr lang="en-US" altLang="zh-CN" sz="3198" dirty="0">
                <a:latin typeface="Times New Roman" pitchFamily="18" charset="0"/>
                <a:cs typeface="Times New Roman" pitchFamily="18" charset="0"/>
              </a:rPr>
              <a:t> </a:t>
            </a:r>
            <a:r>
              <a:rPr lang="en-US" altLang="zh-CN" sz="3198" b="1" dirty="0">
                <a:solidFill>
                  <a:srgbClr val="000000"/>
                </a:solidFill>
                <a:latin typeface="Times New Roman" pitchFamily="18" charset="0"/>
                <a:cs typeface="Times New Roman" pitchFamily="18" charset="0"/>
              </a:rPr>
              <a:t>from Previous PI-Led Missions:</a:t>
            </a:r>
          </a:p>
          <a:p>
            <a:pPr algn="ctr">
              <a:lnSpc>
                <a:spcPts val="3500"/>
              </a:lnSpc>
              <a:tabLst/>
            </a:pPr>
            <a:r>
              <a:rPr lang="en-US" altLang="zh-CN" sz="3198" b="1" dirty="0">
                <a:solidFill>
                  <a:srgbClr val="000000"/>
                </a:solidFill>
                <a:latin typeface="Times New Roman" pitchFamily="18" charset="0"/>
                <a:cs typeface="Times New Roman" pitchFamily="18" charset="0"/>
              </a:rPr>
              <a:t>Studies and Assessments </a:t>
            </a:r>
          </a:p>
        </p:txBody>
      </p:sp>
      <p:sp>
        <p:nvSpPr>
          <p:cNvPr id="3" name="TextBox 1"/>
          <p:cNvSpPr txBox="1"/>
          <p:nvPr/>
        </p:nvSpPr>
        <p:spPr>
          <a:xfrm>
            <a:off x="0" y="3735209"/>
            <a:ext cx="9144000" cy="713016"/>
          </a:xfrm>
          <a:prstGeom prst="rect">
            <a:avLst/>
          </a:prstGeom>
          <a:noFill/>
        </p:spPr>
        <p:txBody>
          <a:bodyPr wrap="square" lIns="0" tIns="0" rIns="0" rtlCol="0">
            <a:spAutoFit/>
          </a:bodyPr>
          <a:lstStyle/>
          <a:p>
            <a:pPr algn="ctr">
              <a:lnSpc>
                <a:spcPts val="2600"/>
              </a:lnSpc>
              <a:tabLst/>
            </a:pPr>
            <a:r>
              <a:rPr lang="en-US" altLang="zh-CN" sz="2400" b="1" dirty="0">
                <a:solidFill>
                  <a:srgbClr val="000000"/>
                </a:solidFill>
                <a:latin typeface="Times New Roman" pitchFamily="18" charset="0"/>
                <a:cs typeface="Times New Roman" pitchFamily="18" charset="0"/>
              </a:rPr>
              <a:t>Presentation</a:t>
            </a:r>
            <a:r>
              <a:rPr lang="en-US" altLang="zh-CN" sz="2400" dirty="0">
                <a:latin typeface="Times New Roman" pitchFamily="18" charset="0"/>
                <a:cs typeface="Times New Roman" pitchFamily="18" charset="0"/>
              </a:rPr>
              <a:t> </a:t>
            </a:r>
            <a:r>
              <a:rPr lang="en-US" altLang="zh-CN" sz="2400" b="1" dirty="0">
                <a:solidFill>
                  <a:srgbClr val="000000"/>
                </a:solidFill>
                <a:latin typeface="Times New Roman" pitchFamily="18" charset="0"/>
                <a:cs typeface="Times New Roman" pitchFamily="18" charset="0"/>
              </a:rPr>
              <a:t>to the 2019 Astrophysics Explorers</a:t>
            </a:r>
          </a:p>
          <a:p>
            <a:pPr algn="ctr">
              <a:lnSpc>
                <a:spcPts val="2600"/>
              </a:lnSpc>
              <a:tabLst/>
            </a:pPr>
            <a:r>
              <a:rPr lang="en-US" altLang="zh-CN" sz="2400" b="1" dirty="0">
                <a:solidFill>
                  <a:srgbClr val="000000"/>
                </a:solidFill>
                <a:latin typeface="Times New Roman" pitchFamily="18" charset="0"/>
                <a:cs typeface="Times New Roman" pitchFamily="18" charset="0"/>
              </a:rPr>
              <a:t>Phase A Kickoff</a:t>
            </a:r>
            <a:r>
              <a:rPr lang="en-US" altLang="zh-CN" sz="2400" dirty="0">
                <a:latin typeface="Times New Roman" pitchFamily="18" charset="0"/>
                <a:cs typeface="Times New Roman" pitchFamily="18" charset="0"/>
              </a:rPr>
              <a:t> </a:t>
            </a:r>
            <a:endParaRPr lang="en-US" altLang="zh-CN" sz="2400" b="1" dirty="0">
              <a:solidFill>
                <a:srgbClr val="000000"/>
              </a:solidFill>
              <a:latin typeface="Times New Roman" pitchFamily="18" charset="0"/>
              <a:cs typeface="Times New Roman" pitchFamily="18" charset="0"/>
            </a:endParaRPr>
          </a:p>
        </p:txBody>
      </p:sp>
      <p:sp>
        <p:nvSpPr>
          <p:cNvPr id="4" name="TextBox 1"/>
          <p:cNvSpPr txBox="1"/>
          <p:nvPr/>
        </p:nvSpPr>
        <p:spPr>
          <a:xfrm>
            <a:off x="0" y="3906560"/>
            <a:ext cx="9144000" cy="1046440"/>
          </a:xfrm>
          <a:prstGeom prst="rect">
            <a:avLst/>
          </a:prstGeom>
          <a:noFill/>
        </p:spPr>
        <p:txBody>
          <a:bodyPr wrap="square" lIns="0" tIns="0" rIns="0" rtlCol="0">
            <a:spAutoFit/>
          </a:bodyPr>
          <a:lstStyle/>
          <a:p>
            <a:pPr algn="ctr">
              <a:lnSpc>
                <a:spcPts val="2600"/>
              </a:lnSpc>
              <a:tabLst/>
            </a:pPr>
            <a:endParaRPr lang="en-US" altLang="zh-CN" sz="2400" b="1" dirty="0">
              <a:solidFill>
                <a:srgbClr val="000000"/>
              </a:solidFill>
              <a:latin typeface="Times New Roman" pitchFamily="18" charset="0"/>
              <a:cs typeface="Times New Roman" pitchFamily="18" charset="0"/>
            </a:endParaRPr>
          </a:p>
          <a:p>
            <a:pPr algn="ctr">
              <a:lnSpc>
                <a:spcPts val="2600"/>
              </a:lnSpc>
              <a:tabLst/>
            </a:pPr>
            <a:endParaRPr lang="en-US" altLang="zh-CN" sz="2400" b="1" dirty="0">
              <a:solidFill>
                <a:srgbClr val="000000"/>
              </a:solidFill>
              <a:latin typeface="Times New Roman" pitchFamily="18" charset="0"/>
              <a:cs typeface="Times New Roman" pitchFamily="18" charset="0"/>
            </a:endParaRPr>
          </a:p>
          <a:p>
            <a:pPr algn="ctr">
              <a:lnSpc>
                <a:spcPts val="2600"/>
              </a:lnSpc>
              <a:tabLst/>
            </a:pPr>
            <a:r>
              <a:rPr lang="en-US" altLang="zh-CN" sz="2400" b="1" dirty="0">
                <a:solidFill>
                  <a:srgbClr val="000000"/>
                </a:solidFill>
                <a:latin typeface="Times New Roman" pitchFamily="18" charset="0"/>
                <a:cs typeface="Times New Roman" pitchFamily="18" charset="0"/>
              </a:rPr>
              <a:t>April 23,</a:t>
            </a:r>
            <a:r>
              <a:rPr lang="en-US" altLang="zh-CN" sz="2400" dirty="0">
                <a:latin typeface="Times New Roman" pitchFamily="18" charset="0"/>
                <a:cs typeface="Times New Roman" pitchFamily="18" charset="0"/>
              </a:rPr>
              <a:t> </a:t>
            </a:r>
            <a:r>
              <a:rPr lang="en-US" altLang="zh-CN" sz="2400" b="1" dirty="0">
                <a:solidFill>
                  <a:srgbClr val="000000"/>
                </a:solidFill>
                <a:latin typeface="Times New Roman" pitchFamily="18" charset="0"/>
                <a:cs typeface="Times New Roman" pitchFamily="18" charset="0"/>
              </a:rPr>
              <a:t>2020</a:t>
            </a:r>
          </a:p>
        </p:txBody>
      </p:sp>
      <p:sp>
        <p:nvSpPr>
          <p:cNvPr id="6" name="TextBox 1"/>
          <p:cNvSpPr txBox="1"/>
          <p:nvPr/>
        </p:nvSpPr>
        <p:spPr>
          <a:xfrm>
            <a:off x="0" y="5791200"/>
            <a:ext cx="9143999" cy="328295"/>
          </a:xfrm>
          <a:prstGeom prst="rect">
            <a:avLst/>
          </a:prstGeom>
          <a:noFill/>
        </p:spPr>
        <p:txBody>
          <a:bodyPr wrap="square" lIns="0" tIns="0" rIns="0" rtlCol="0">
            <a:spAutoFit/>
          </a:bodyPr>
          <a:lstStyle/>
          <a:p>
            <a:pPr algn="ctr">
              <a:lnSpc>
                <a:spcPts val="2200"/>
              </a:lnSpc>
              <a:tabLst/>
            </a:pPr>
            <a:r>
              <a:rPr lang="en-US" altLang="zh-CN" sz="1998" b="1" dirty="0">
                <a:solidFill>
                  <a:srgbClr val="000000"/>
                </a:solidFill>
                <a:latin typeface="Times New Roman" pitchFamily="18" charset="0"/>
                <a:cs typeface="Times New Roman" pitchFamily="18" charset="0"/>
              </a:rPr>
              <a:t>Science</a:t>
            </a:r>
            <a:r>
              <a:rPr lang="en-US" altLang="zh-CN" sz="1998" dirty="0">
                <a:latin typeface="Times New Roman" pitchFamily="18" charset="0"/>
                <a:cs typeface="Times New Roman" pitchFamily="18" charset="0"/>
              </a:rPr>
              <a:t> </a:t>
            </a:r>
            <a:r>
              <a:rPr lang="en-US" altLang="zh-CN" sz="1998" b="1" dirty="0">
                <a:solidFill>
                  <a:srgbClr val="000000"/>
                </a:solidFill>
                <a:latin typeface="Times New Roman" pitchFamily="18" charset="0"/>
                <a:cs typeface="Times New Roman" pitchFamily="18" charset="0"/>
              </a:rPr>
              <a:t>Office</a:t>
            </a:r>
            <a:r>
              <a:rPr lang="en-US" altLang="zh-CN" sz="1998" dirty="0">
                <a:latin typeface="Times New Roman" pitchFamily="18" charset="0"/>
                <a:cs typeface="Times New Roman" pitchFamily="18" charset="0"/>
              </a:rPr>
              <a:t> </a:t>
            </a:r>
            <a:r>
              <a:rPr lang="en-US" altLang="zh-CN" sz="1998" b="1" dirty="0">
                <a:solidFill>
                  <a:srgbClr val="000000"/>
                </a:solidFill>
                <a:latin typeface="Times New Roman" pitchFamily="18" charset="0"/>
                <a:cs typeface="Times New Roman" pitchFamily="18" charset="0"/>
              </a:rPr>
              <a:t>for</a:t>
            </a:r>
            <a:r>
              <a:rPr lang="en-US" altLang="zh-CN" sz="1998" dirty="0">
                <a:latin typeface="Times New Roman" pitchFamily="18" charset="0"/>
                <a:cs typeface="Times New Roman" pitchFamily="18" charset="0"/>
              </a:rPr>
              <a:t> </a:t>
            </a:r>
            <a:r>
              <a:rPr lang="en-US" altLang="zh-CN" sz="1998" b="1" dirty="0">
                <a:solidFill>
                  <a:srgbClr val="000000"/>
                </a:solidFill>
                <a:latin typeface="Times New Roman" pitchFamily="18" charset="0"/>
                <a:cs typeface="Times New Roman" pitchFamily="18" charset="0"/>
              </a:rPr>
              <a:t>Mission</a:t>
            </a:r>
            <a:r>
              <a:rPr lang="en-US" altLang="zh-CN" sz="1998" dirty="0">
                <a:latin typeface="Times New Roman" pitchFamily="18" charset="0"/>
                <a:cs typeface="Times New Roman" pitchFamily="18" charset="0"/>
              </a:rPr>
              <a:t> </a:t>
            </a:r>
            <a:r>
              <a:rPr lang="en-US" altLang="zh-CN" sz="1998" b="1" dirty="0">
                <a:solidFill>
                  <a:srgbClr val="000000"/>
                </a:solidFill>
                <a:latin typeface="Times New Roman" pitchFamily="18" charset="0"/>
                <a:cs typeface="Times New Roman" pitchFamily="18" charset="0"/>
              </a:rPr>
              <a:t>Assessments (SOMA)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8" name="Picture 3"/>
          <p:cNvPicPr>
            <a:picLocks noChangeAspect="1" noChangeArrowheads="1"/>
          </p:cNvPicPr>
          <p:nvPr/>
        </p:nvPicPr>
        <p:blipFill>
          <a:blip r:embed="rId3" cstate="print"/>
          <a:srcRect/>
          <a:stretch>
            <a:fillRect/>
          </a:stretch>
        </p:blipFill>
        <p:spPr bwMode="auto">
          <a:xfrm>
            <a:off x="0" y="0"/>
            <a:ext cx="9144000" cy="1079500"/>
          </a:xfrm>
          <a:prstGeom prst="rect">
            <a:avLst/>
          </a:prstGeom>
          <a:noFill/>
        </p:spPr>
      </p:pic>
      <p:sp>
        <p:nvSpPr>
          <p:cNvPr id="3" name="Freeform 3"/>
          <p:cNvSpPr/>
          <p:nvPr/>
        </p:nvSpPr>
        <p:spPr>
          <a:xfrm>
            <a:off x="8582406" y="6425184"/>
            <a:ext cx="335279" cy="312419"/>
          </a:xfrm>
          <a:custGeom>
            <a:avLst/>
            <a:gdLst>
              <a:gd name="connsiteX0" fmla="*/ 0 w 335279"/>
              <a:gd name="connsiteY0" fmla="*/ 156209 h 312419"/>
              <a:gd name="connsiteX1" fmla="*/ 167639 w 335279"/>
              <a:gd name="connsiteY1" fmla="*/ 0 h 312419"/>
              <a:gd name="connsiteX2" fmla="*/ 335279 w 335279"/>
              <a:gd name="connsiteY2" fmla="*/ 156209 h 312419"/>
              <a:gd name="connsiteX3" fmla="*/ 167639 w 335279"/>
              <a:gd name="connsiteY3" fmla="*/ 312420 h 312419"/>
              <a:gd name="connsiteX4" fmla="*/ 0 w 335279"/>
              <a:gd name="connsiteY4" fmla="*/ 156209 h 31241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335279" h="312419">
                <a:moveTo>
                  <a:pt x="0" y="156209"/>
                </a:moveTo>
                <a:cubicBezTo>
                  <a:pt x="0" y="70103"/>
                  <a:pt x="74675" y="0"/>
                  <a:pt x="167639" y="0"/>
                </a:cubicBezTo>
                <a:cubicBezTo>
                  <a:pt x="259841" y="0"/>
                  <a:pt x="335279" y="70103"/>
                  <a:pt x="335279" y="156209"/>
                </a:cubicBezTo>
                <a:cubicBezTo>
                  <a:pt x="335279" y="242315"/>
                  <a:pt x="259841" y="312420"/>
                  <a:pt x="167639" y="312420"/>
                </a:cubicBezTo>
                <a:cubicBezTo>
                  <a:pt x="74675" y="312420"/>
                  <a:pt x="0" y="242315"/>
                  <a:pt x="0" y="156209"/>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08" name="TextBox 1"/>
          <p:cNvSpPr txBox="1"/>
          <p:nvPr/>
        </p:nvSpPr>
        <p:spPr>
          <a:xfrm>
            <a:off x="2819400" y="368300"/>
            <a:ext cx="3543300" cy="393700"/>
          </a:xfrm>
          <a:prstGeom prst="rect">
            <a:avLst/>
          </a:prstGeom>
          <a:noFill/>
        </p:spPr>
        <p:txBody>
          <a:bodyPr wrap="none" lIns="0" tIns="0" rIns="0" rtlCol="0">
            <a:spAutoFit/>
          </a:bodyPr>
          <a:lstStyle/>
          <a:p>
            <a:pPr>
              <a:lnSpc>
                <a:spcPts val="3100"/>
              </a:lnSpc>
              <a:tabLst/>
            </a:pPr>
            <a:r>
              <a:rPr lang="en-US" altLang="zh-CN" sz="2802" b="1" dirty="0">
                <a:solidFill>
                  <a:srgbClr val="000000"/>
                </a:solidFill>
                <a:latin typeface="Times New Roman" pitchFamily="18" charset="0"/>
                <a:cs typeface="Times New Roman" pitchFamily="18" charset="0"/>
              </a:rPr>
              <a:t>Step</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2</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Major</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Strengths</a:t>
            </a:r>
          </a:p>
        </p:txBody>
      </p:sp>
      <p:sp>
        <p:nvSpPr>
          <p:cNvPr id="180" name="Slide Number Placeholder 179"/>
          <p:cNvSpPr>
            <a:spLocks noGrp="1"/>
          </p:cNvSpPr>
          <p:nvPr>
            <p:ph type="sldNum" sz="quarter" idx="12"/>
          </p:nvPr>
        </p:nvSpPr>
        <p:spPr/>
        <p:txBody>
          <a:bodyPr/>
          <a:lstStyle/>
          <a:p>
            <a:fld id="{B6F15528-21DE-4FAA-801E-634DDDAF4B2B}" type="slidenum">
              <a:rPr lang="en-US" smtClean="0"/>
              <a:pPr/>
              <a:t>10</a:t>
            </a:fld>
            <a:endParaRPr lang="en-US" dirty="0"/>
          </a:p>
        </p:txBody>
      </p:sp>
      <p:sp>
        <p:nvSpPr>
          <p:cNvPr id="181" name="TextBox 1"/>
          <p:cNvSpPr txBox="1"/>
          <p:nvPr/>
        </p:nvSpPr>
        <p:spPr>
          <a:xfrm>
            <a:off x="3352800" y="6587302"/>
            <a:ext cx="2387600" cy="194498"/>
          </a:xfrm>
          <a:prstGeom prst="rect">
            <a:avLst/>
          </a:prstGeom>
          <a:noFill/>
        </p:spPr>
        <p:txBody>
          <a:bodyPr wrap="square" lIns="0" tIns="0" rIns="0" rtlCol="0">
            <a:spAutoFit/>
          </a:bodyPr>
          <a:lstStyle/>
          <a:p>
            <a:pPr>
              <a:lnSpc>
                <a:spcPts val="1100"/>
              </a:lnSpc>
              <a:tabLst/>
            </a:pPr>
            <a:r>
              <a:rPr lang="en-US" altLang="zh-CN" sz="1200" i="1" dirty="0">
                <a:solidFill>
                  <a:srgbClr val="000000"/>
                </a:solidFill>
                <a:latin typeface="Times New Roman" pitchFamily="18" charset="0"/>
                <a:cs typeface="Times New Roman" pitchFamily="18" charset="0"/>
              </a:rPr>
              <a:t>Step 2 Lessons Learned</a:t>
            </a:r>
            <a:r>
              <a:rPr lang="en-US" altLang="zh-CN" sz="1200" dirty="0">
                <a:latin typeface="Times New Roman" pitchFamily="18" charset="0"/>
                <a:cs typeface="Times New Roman" pitchFamily="18" charset="0"/>
              </a:rPr>
              <a:t> </a:t>
            </a:r>
            <a:r>
              <a:rPr lang="en-US" altLang="zh-CN" sz="1200" i="1" dirty="0">
                <a:solidFill>
                  <a:srgbClr val="000000"/>
                </a:solidFill>
                <a:latin typeface="Times New Roman" pitchFamily="18" charset="0"/>
                <a:cs typeface="Times New Roman" pitchFamily="18" charset="0"/>
              </a:rPr>
              <a:t>Study</a:t>
            </a:r>
          </a:p>
        </p:txBody>
      </p:sp>
      <p:pic>
        <p:nvPicPr>
          <p:cNvPr id="4" name="Picture 3">
            <a:extLst>
              <a:ext uri="{FF2B5EF4-FFF2-40B4-BE49-F238E27FC236}">
                <a16:creationId xmlns:a16="http://schemas.microsoft.com/office/drawing/2014/main" id="{089383C0-152B-8344-8CA5-31081C40A34C}"/>
              </a:ext>
            </a:extLst>
          </p:cNvPr>
          <p:cNvPicPr>
            <a:picLocks noChangeAspect="1"/>
          </p:cNvPicPr>
          <p:nvPr/>
        </p:nvPicPr>
        <p:blipFill>
          <a:blip r:embed="rId4"/>
          <a:stretch>
            <a:fillRect/>
          </a:stretch>
        </p:blipFill>
        <p:spPr>
          <a:xfrm>
            <a:off x="533400" y="1090032"/>
            <a:ext cx="3656858" cy="2651757"/>
          </a:xfrm>
          <a:prstGeom prst="rect">
            <a:avLst/>
          </a:prstGeom>
        </p:spPr>
      </p:pic>
      <p:pic>
        <p:nvPicPr>
          <p:cNvPr id="7" name="Picture 6">
            <a:extLst>
              <a:ext uri="{FF2B5EF4-FFF2-40B4-BE49-F238E27FC236}">
                <a16:creationId xmlns:a16="http://schemas.microsoft.com/office/drawing/2014/main" id="{9529BF4D-C38A-8341-BFEF-3417FB789152}"/>
              </a:ext>
            </a:extLst>
          </p:cNvPr>
          <p:cNvPicPr>
            <a:picLocks noChangeAspect="1"/>
          </p:cNvPicPr>
          <p:nvPr/>
        </p:nvPicPr>
        <p:blipFill>
          <a:blip r:embed="rId5"/>
          <a:stretch>
            <a:fillRect/>
          </a:stretch>
        </p:blipFill>
        <p:spPr>
          <a:xfrm>
            <a:off x="4555665" y="1090030"/>
            <a:ext cx="3656859" cy="2651758"/>
          </a:xfrm>
          <a:prstGeom prst="rect">
            <a:avLst/>
          </a:prstGeom>
        </p:spPr>
      </p:pic>
      <p:pic>
        <p:nvPicPr>
          <p:cNvPr id="8" name="Picture 7">
            <a:extLst>
              <a:ext uri="{FF2B5EF4-FFF2-40B4-BE49-F238E27FC236}">
                <a16:creationId xmlns:a16="http://schemas.microsoft.com/office/drawing/2014/main" id="{E170764C-2BEE-E542-B1D9-B319C64FB01E}"/>
              </a:ext>
            </a:extLst>
          </p:cNvPr>
          <p:cNvPicPr>
            <a:picLocks noChangeAspect="1"/>
          </p:cNvPicPr>
          <p:nvPr/>
        </p:nvPicPr>
        <p:blipFill>
          <a:blip r:embed="rId6"/>
          <a:stretch>
            <a:fillRect/>
          </a:stretch>
        </p:blipFill>
        <p:spPr>
          <a:xfrm>
            <a:off x="4572000" y="3830047"/>
            <a:ext cx="3680631" cy="2668995"/>
          </a:xfrm>
          <a:prstGeom prst="rect">
            <a:avLst/>
          </a:prstGeom>
        </p:spPr>
      </p:pic>
      <p:pic>
        <p:nvPicPr>
          <p:cNvPr id="9" name="Picture 8">
            <a:extLst>
              <a:ext uri="{FF2B5EF4-FFF2-40B4-BE49-F238E27FC236}">
                <a16:creationId xmlns:a16="http://schemas.microsoft.com/office/drawing/2014/main" id="{5D1F535B-C2BA-104A-B920-ACD3B66D4045}"/>
              </a:ext>
            </a:extLst>
          </p:cNvPr>
          <p:cNvPicPr>
            <a:picLocks noChangeAspect="1"/>
          </p:cNvPicPr>
          <p:nvPr/>
        </p:nvPicPr>
        <p:blipFill>
          <a:blip r:embed="rId7"/>
          <a:stretch>
            <a:fillRect/>
          </a:stretch>
        </p:blipFill>
        <p:spPr>
          <a:xfrm>
            <a:off x="533398" y="3838666"/>
            <a:ext cx="3656860" cy="2651758"/>
          </a:xfrm>
          <a:prstGeom prst="rect">
            <a:avLst/>
          </a:prstGeom>
        </p:spPr>
      </p:pic>
    </p:spTree>
    <p:extLst>
      <p:ext uri="{BB962C8B-B14F-4D97-AF65-F5344CB8AC3E}">
        <p14:creationId xmlns:p14="http://schemas.microsoft.com/office/powerpoint/2010/main" val="3994657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pic>
        <p:nvPicPr>
          <p:cNvPr id="5" name="Picture 3"/>
          <p:cNvPicPr>
            <a:picLocks noChangeAspect="1" noChangeArrowheads="1"/>
          </p:cNvPicPr>
          <p:nvPr/>
        </p:nvPicPr>
        <p:blipFill>
          <a:blip r:embed="rId3" cstate="print"/>
          <a:srcRect/>
          <a:stretch>
            <a:fillRect/>
          </a:stretch>
        </p:blipFill>
        <p:spPr bwMode="auto">
          <a:xfrm>
            <a:off x="0" y="0"/>
            <a:ext cx="9144000" cy="1079500"/>
          </a:xfrm>
          <a:prstGeom prst="rect">
            <a:avLst/>
          </a:prstGeom>
          <a:noFill/>
        </p:spPr>
      </p:pic>
      <p:sp>
        <p:nvSpPr>
          <p:cNvPr id="2" name="Title 1"/>
          <p:cNvSpPr>
            <a:spLocks noGrp="1"/>
          </p:cNvSpPr>
          <p:nvPr>
            <p:ph type="title"/>
          </p:nvPr>
        </p:nvSpPr>
        <p:spPr>
          <a:xfrm>
            <a:off x="1295400" y="0"/>
            <a:ext cx="7391400" cy="1066800"/>
          </a:xfrm>
        </p:spPr>
        <p:txBody>
          <a:bodyPr>
            <a:normAutofit/>
          </a:bodyPr>
          <a:lstStyle/>
          <a:p>
            <a:r>
              <a:rPr lang="en-US" sz="3200" dirty="0">
                <a:latin typeface="Times New Roman"/>
              </a:rPr>
              <a:t>Step 2 Risk Ratings of Selected Step 1 Proposals </a:t>
            </a:r>
          </a:p>
        </p:txBody>
      </p:sp>
      <p:sp>
        <p:nvSpPr>
          <p:cNvPr id="3" name="TextBox 2"/>
          <p:cNvSpPr txBox="1"/>
          <p:nvPr/>
        </p:nvSpPr>
        <p:spPr>
          <a:xfrm>
            <a:off x="533401" y="5689193"/>
            <a:ext cx="8153399" cy="1092607"/>
          </a:xfrm>
          <a:prstGeom prst="rect">
            <a:avLst/>
          </a:prstGeom>
          <a:noFill/>
        </p:spPr>
        <p:txBody>
          <a:bodyPr wrap="square" rtlCol="0">
            <a:spAutoFit/>
          </a:bodyPr>
          <a:lstStyle/>
          <a:p>
            <a:pPr>
              <a:tabLst/>
            </a:pPr>
            <a:r>
              <a:rPr lang="en-US" altLang="zh-CN" sz="1300" dirty="0">
                <a:latin typeface="Times New Roman"/>
                <a:cs typeface="Times New Roman" pitchFamily="18" charset="0"/>
              </a:rPr>
              <a:t>The risk rating for most of this small set of missions selected for step 2 either remained the same (21/47) or got worse (22/47). This result may be explained, in part, by more detailed reviews and less “benefit of the doubt” given in Step 2. </a:t>
            </a:r>
            <a:r>
              <a:rPr lang="en-US" altLang="zh-CN" sz="1300" dirty="0">
                <a:ln w="3175">
                  <a:solidFill>
                    <a:schemeClr val="bg1">
                      <a:lumMod val="65000"/>
                    </a:schemeClr>
                  </a:solidFill>
                </a:ln>
                <a:solidFill>
                  <a:srgbClr val="FFC000"/>
                </a:solidFill>
                <a:latin typeface="Times New Roman"/>
                <a:cs typeface="Times New Roman" pitchFamily="18" charset="0"/>
              </a:rPr>
              <a:t>Between 2017 and 2019 (highlighted in yellow), six Low, seven Medium, and one High Risk proposal were selected. Of these selected proposals, one Medium-High, one Medium Risk, two Low-Medium Risk and two Low Risk CSRs were down-selected for implementation.  </a:t>
            </a:r>
          </a:p>
        </p:txBody>
      </p:sp>
      <p:grpSp>
        <p:nvGrpSpPr>
          <p:cNvPr id="7" name="Group 6"/>
          <p:cNvGrpSpPr/>
          <p:nvPr/>
        </p:nvGrpSpPr>
        <p:grpSpPr>
          <a:xfrm>
            <a:off x="304800" y="1154668"/>
            <a:ext cx="6553200" cy="4653785"/>
            <a:chOff x="582078" y="1087844"/>
            <a:chExt cx="6553200" cy="4653785"/>
          </a:xfrm>
        </p:grpSpPr>
        <p:sp>
          <p:nvSpPr>
            <p:cNvPr id="8" name="Rectangle 7"/>
            <p:cNvSpPr>
              <a:spLocks/>
            </p:cNvSpPr>
            <p:nvPr/>
          </p:nvSpPr>
          <p:spPr>
            <a:xfrm>
              <a:off x="917358" y="4531360"/>
              <a:ext cx="2011680" cy="914400"/>
            </a:xfrm>
            <a:prstGeom prst="rect">
              <a:avLst/>
            </a:prstGeom>
            <a:solidFill>
              <a:schemeClr val="accent1">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latin typeface="Times New Roman"/>
                </a:rPr>
                <a:t>28</a:t>
              </a:r>
              <a:r>
                <a:rPr lang="en-US" dirty="0">
                  <a:solidFill>
                    <a:schemeClr val="tx1"/>
                  </a:solidFill>
                  <a:latin typeface="Times New Roman"/>
                </a:rPr>
                <a:t> </a:t>
              </a:r>
              <a:r>
                <a:rPr lang="en-US" b="1" dirty="0">
                  <a:ln>
                    <a:solidFill>
                      <a:schemeClr val="tx1"/>
                    </a:solidFill>
                  </a:ln>
                  <a:solidFill>
                    <a:srgbClr val="FFC000"/>
                  </a:solidFill>
                  <a:latin typeface="Times New Roman"/>
                </a:rPr>
                <a:t>(6)</a:t>
              </a:r>
            </a:p>
            <a:p>
              <a:pPr algn="ctr"/>
              <a:r>
                <a:rPr lang="en-US" dirty="0">
                  <a:solidFill>
                    <a:schemeClr val="tx1"/>
                  </a:solidFill>
                  <a:latin typeface="Times New Roman"/>
                </a:rPr>
                <a:t>Step 1 Low Risk</a:t>
              </a:r>
            </a:p>
          </p:txBody>
        </p:sp>
        <p:sp>
          <p:nvSpPr>
            <p:cNvPr id="9" name="Rectangle 8"/>
            <p:cNvSpPr>
              <a:spLocks/>
            </p:cNvSpPr>
            <p:nvPr/>
          </p:nvSpPr>
          <p:spPr>
            <a:xfrm>
              <a:off x="917358" y="3220720"/>
              <a:ext cx="2011680" cy="914400"/>
            </a:xfrm>
            <a:prstGeom prst="rect">
              <a:avLst/>
            </a:prstGeom>
            <a:solidFill>
              <a:schemeClr val="accent3">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latin typeface="Times New Roman"/>
                </a:rPr>
                <a:t>18</a:t>
              </a:r>
              <a:r>
                <a:rPr lang="en-US" dirty="0">
                  <a:solidFill>
                    <a:schemeClr val="tx1"/>
                  </a:solidFill>
                  <a:latin typeface="Times New Roman"/>
                </a:rPr>
                <a:t> </a:t>
              </a:r>
              <a:r>
                <a:rPr lang="en-US" b="1" dirty="0">
                  <a:ln>
                    <a:solidFill>
                      <a:schemeClr val="tx1"/>
                    </a:solidFill>
                  </a:ln>
                  <a:solidFill>
                    <a:srgbClr val="FFC000"/>
                  </a:solidFill>
                  <a:latin typeface="Times New Roman"/>
                </a:rPr>
                <a:t>(7)</a:t>
              </a:r>
            </a:p>
            <a:p>
              <a:pPr algn="ctr"/>
              <a:r>
                <a:rPr lang="en-US" dirty="0">
                  <a:solidFill>
                    <a:schemeClr val="tx1"/>
                  </a:solidFill>
                  <a:latin typeface="Times New Roman"/>
                </a:rPr>
                <a:t>Step 1 Medium Risk</a:t>
              </a:r>
            </a:p>
          </p:txBody>
        </p:sp>
        <p:sp>
          <p:nvSpPr>
            <p:cNvPr id="10" name="Rectangle 9"/>
            <p:cNvSpPr/>
            <p:nvPr/>
          </p:nvSpPr>
          <p:spPr>
            <a:xfrm>
              <a:off x="5123598" y="4870936"/>
              <a:ext cx="2011680" cy="731520"/>
            </a:xfrm>
            <a:prstGeom prst="rect">
              <a:avLst/>
            </a:prstGeom>
            <a:solidFill>
              <a:schemeClr val="accent1">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latin typeface="Times New Roman"/>
                </a:rPr>
                <a:t>16</a:t>
              </a:r>
              <a:r>
                <a:rPr lang="en-US" dirty="0">
                  <a:solidFill>
                    <a:schemeClr val="tx1"/>
                  </a:solidFill>
                  <a:latin typeface="Times New Roman"/>
                </a:rPr>
                <a:t> Step 2 Low Risk</a:t>
              </a:r>
            </a:p>
          </p:txBody>
        </p:sp>
        <p:sp>
          <p:nvSpPr>
            <p:cNvPr id="11" name="Rectangle 10"/>
            <p:cNvSpPr>
              <a:spLocks/>
            </p:cNvSpPr>
            <p:nvPr/>
          </p:nvSpPr>
          <p:spPr>
            <a:xfrm>
              <a:off x="5123598" y="3225016"/>
              <a:ext cx="2011680" cy="731520"/>
            </a:xfrm>
            <a:prstGeom prst="rect">
              <a:avLst/>
            </a:prstGeom>
            <a:solidFill>
              <a:schemeClr val="accent3">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latin typeface="Times New Roman"/>
                </a:rPr>
                <a:t>18</a:t>
              </a:r>
              <a:r>
                <a:rPr lang="en-US" dirty="0">
                  <a:solidFill>
                    <a:schemeClr val="tx1"/>
                  </a:solidFill>
                  <a:latin typeface="Times New Roman"/>
                </a:rPr>
                <a:t> Step 2 Medium Risk</a:t>
              </a:r>
            </a:p>
          </p:txBody>
        </p:sp>
        <p:sp>
          <p:nvSpPr>
            <p:cNvPr id="12" name="Rectangle 11"/>
            <p:cNvSpPr>
              <a:spLocks/>
            </p:cNvSpPr>
            <p:nvPr/>
          </p:nvSpPr>
          <p:spPr>
            <a:xfrm>
              <a:off x="5123598" y="1579096"/>
              <a:ext cx="2011680" cy="731520"/>
            </a:xfrm>
            <a:prstGeom prst="rect">
              <a:avLst/>
            </a:prstGeom>
            <a:solidFill>
              <a:schemeClr val="accent2">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latin typeface="Times New Roman"/>
                </a:rPr>
                <a:t>6</a:t>
              </a:r>
              <a:r>
                <a:rPr lang="en-US" dirty="0">
                  <a:solidFill>
                    <a:schemeClr val="tx1"/>
                  </a:solidFill>
                  <a:latin typeface="Times New Roman"/>
                </a:rPr>
                <a:t> Step 2 High Risk</a:t>
              </a:r>
            </a:p>
          </p:txBody>
        </p:sp>
        <p:cxnSp>
          <p:nvCxnSpPr>
            <p:cNvPr id="14" name="Straight Arrow Connector 13"/>
            <p:cNvCxnSpPr>
              <a:cxnSpLocks/>
            </p:cNvCxnSpPr>
            <p:nvPr/>
          </p:nvCxnSpPr>
          <p:spPr>
            <a:xfrm flipV="1">
              <a:off x="3020478" y="5347875"/>
              <a:ext cx="2103120" cy="25981"/>
            </a:xfrm>
            <a:prstGeom prst="straightConnector1">
              <a:avLst/>
            </a:prstGeom>
            <a:ln w="38100">
              <a:solidFill>
                <a:schemeClr val="tx1"/>
              </a:solidFill>
              <a:headEnd type="oval"/>
              <a:tailEnd type="arrow" w="lg" len="lg"/>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cxnSpLocks/>
            </p:cNvCxnSpPr>
            <p:nvPr/>
          </p:nvCxnSpPr>
          <p:spPr>
            <a:xfrm>
              <a:off x="2992802" y="3431777"/>
              <a:ext cx="2130796" cy="0"/>
            </a:xfrm>
            <a:prstGeom prst="straightConnector1">
              <a:avLst/>
            </a:prstGeom>
            <a:ln w="38100">
              <a:solidFill>
                <a:schemeClr val="tx1"/>
              </a:solidFill>
              <a:headEnd type="oval"/>
              <a:tailEnd type="arrow" w="lg" len="lg"/>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cxnSpLocks/>
              <a:endCxn id="29" idx="1"/>
            </p:cNvCxnSpPr>
            <p:nvPr/>
          </p:nvCxnSpPr>
          <p:spPr>
            <a:xfrm flipV="1">
              <a:off x="2992802" y="2767816"/>
              <a:ext cx="2130796" cy="514838"/>
            </a:xfrm>
            <a:prstGeom prst="straightConnector1">
              <a:avLst/>
            </a:prstGeom>
            <a:ln w="38100">
              <a:solidFill>
                <a:schemeClr val="tx1"/>
              </a:solidFill>
              <a:headEnd type="oval"/>
              <a:tailEnd type="arrow" w="lg" len="lg"/>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cxnSpLocks/>
            </p:cNvCxnSpPr>
            <p:nvPr/>
          </p:nvCxnSpPr>
          <p:spPr>
            <a:xfrm flipV="1">
              <a:off x="3020478" y="3811031"/>
              <a:ext cx="2103120" cy="816355"/>
            </a:xfrm>
            <a:prstGeom prst="straightConnector1">
              <a:avLst/>
            </a:prstGeom>
            <a:ln w="38100">
              <a:solidFill>
                <a:schemeClr val="tx1"/>
              </a:solidFill>
              <a:headEnd type="oval"/>
              <a:tailEnd type="arrow" w="lg" len="lg"/>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2992802" y="5372297"/>
              <a:ext cx="415498" cy="369332"/>
            </a:xfrm>
            <a:prstGeom prst="rect">
              <a:avLst/>
            </a:prstGeom>
            <a:noFill/>
            <a:ln>
              <a:noFill/>
            </a:ln>
          </p:spPr>
          <p:txBody>
            <a:bodyPr wrap="none" rtlCol="0">
              <a:spAutoFit/>
            </a:bodyPr>
            <a:lstStyle/>
            <a:p>
              <a:r>
                <a:rPr lang="en-US" b="1" dirty="0">
                  <a:latin typeface="Times New Roman"/>
                </a:rPr>
                <a:t>14</a:t>
              </a:r>
            </a:p>
          </p:txBody>
        </p:sp>
        <p:sp>
          <p:nvSpPr>
            <p:cNvPr id="19" name="TextBox 18"/>
            <p:cNvSpPr txBox="1"/>
            <p:nvPr/>
          </p:nvSpPr>
          <p:spPr>
            <a:xfrm>
              <a:off x="3005561" y="4566735"/>
              <a:ext cx="402739" cy="369332"/>
            </a:xfrm>
            <a:prstGeom prst="rect">
              <a:avLst/>
            </a:prstGeom>
            <a:noFill/>
            <a:ln>
              <a:noFill/>
            </a:ln>
          </p:spPr>
          <p:txBody>
            <a:bodyPr wrap="none" rtlCol="0">
              <a:spAutoFit/>
            </a:bodyPr>
            <a:lstStyle/>
            <a:p>
              <a:r>
                <a:rPr lang="en-US" b="1" dirty="0">
                  <a:latin typeface="Times New Roman"/>
                </a:rPr>
                <a:t>11</a:t>
              </a:r>
            </a:p>
          </p:txBody>
        </p:sp>
        <p:sp>
          <p:nvSpPr>
            <p:cNvPr id="21" name="TextBox 20"/>
            <p:cNvSpPr txBox="1"/>
            <p:nvPr/>
          </p:nvSpPr>
          <p:spPr>
            <a:xfrm>
              <a:off x="3876277" y="3425398"/>
              <a:ext cx="300082" cy="369332"/>
            </a:xfrm>
            <a:prstGeom prst="rect">
              <a:avLst/>
            </a:prstGeom>
            <a:noFill/>
            <a:ln>
              <a:noFill/>
            </a:ln>
          </p:spPr>
          <p:txBody>
            <a:bodyPr wrap="none" rtlCol="0">
              <a:spAutoFit/>
            </a:bodyPr>
            <a:lstStyle/>
            <a:p>
              <a:r>
                <a:rPr lang="en-US" b="1" dirty="0">
                  <a:latin typeface="Times New Roman"/>
                </a:rPr>
                <a:t>7</a:t>
              </a:r>
            </a:p>
          </p:txBody>
        </p:sp>
        <p:sp>
          <p:nvSpPr>
            <p:cNvPr id="22" name="TextBox 21"/>
            <p:cNvSpPr txBox="1"/>
            <p:nvPr/>
          </p:nvSpPr>
          <p:spPr>
            <a:xfrm>
              <a:off x="3972560" y="2535644"/>
              <a:ext cx="300082" cy="369332"/>
            </a:xfrm>
            <a:prstGeom prst="rect">
              <a:avLst/>
            </a:prstGeom>
            <a:noFill/>
            <a:ln>
              <a:noFill/>
            </a:ln>
          </p:spPr>
          <p:txBody>
            <a:bodyPr wrap="none" rtlCol="0">
              <a:spAutoFit/>
            </a:bodyPr>
            <a:lstStyle/>
            <a:p>
              <a:r>
                <a:rPr lang="en-US" b="1" dirty="0">
                  <a:latin typeface="Times New Roman"/>
                </a:rPr>
                <a:t>6</a:t>
              </a:r>
            </a:p>
          </p:txBody>
        </p:sp>
        <p:sp>
          <p:nvSpPr>
            <p:cNvPr id="23" name="TextBox 22"/>
            <p:cNvSpPr txBox="1"/>
            <p:nvPr/>
          </p:nvSpPr>
          <p:spPr>
            <a:xfrm>
              <a:off x="582078" y="1087844"/>
              <a:ext cx="2909771" cy="369332"/>
            </a:xfrm>
            <a:prstGeom prst="rect">
              <a:avLst/>
            </a:prstGeom>
            <a:noFill/>
            <a:ln>
              <a:solidFill>
                <a:schemeClr val="tx1"/>
              </a:solidFill>
            </a:ln>
          </p:spPr>
          <p:txBody>
            <a:bodyPr wrap="none" rtlCol="0">
              <a:spAutoFit/>
            </a:bodyPr>
            <a:lstStyle/>
            <a:p>
              <a:r>
                <a:rPr lang="en-US" dirty="0">
                  <a:latin typeface="Times New Roman"/>
                </a:rPr>
                <a:t>47 Step 1 Proposals Selected </a:t>
              </a:r>
            </a:p>
          </p:txBody>
        </p:sp>
        <p:sp>
          <p:nvSpPr>
            <p:cNvPr id="24" name="TextBox 23"/>
            <p:cNvSpPr txBox="1"/>
            <p:nvPr/>
          </p:nvSpPr>
          <p:spPr>
            <a:xfrm>
              <a:off x="5311369" y="1087844"/>
              <a:ext cx="1595309" cy="369332"/>
            </a:xfrm>
            <a:prstGeom prst="rect">
              <a:avLst/>
            </a:prstGeom>
            <a:noFill/>
            <a:ln>
              <a:solidFill>
                <a:schemeClr val="tx1"/>
              </a:solidFill>
            </a:ln>
          </p:spPr>
          <p:txBody>
            <a:bodyPr wrap="none" rtlCol="0">
              <a:spAutoFit/>
            </a:bodyPr>
            <a:lstStyle/>
            <a:p>
              <a:r>
                <a:rPr lang="en-US" dirty="0">
                  <a:latin typeface="Times New Roman"/>
                </a:rPr>
                <a:t>47 Rated CSRs</a:t>
              </a:r>
            </a:p>
          </p:txBody>
        </p:sp>
        <p:cxnSp>
          <p:nvCxnSpPr>
            <p:cNvPr id="25" name="Straight Arrow Connector 24"/>
            <p:cNvCxnSpPr>
              <a:cxnSpLocks/>
              <a:endCxn id="24" idx="1"/>
            </p:cNvCxnSpPr>
            <p:nvPr/>
          </p:nvCxnSpPr>
          <p:spPr>
            <a:xfrm flipV="1">
              <a:off x="3630078" y="1272510"/>
              <a:ext cx="1681291" cy="1732"/>
            </a:xfrm>
            <a:prstGeom prst="straightConnector1">
              <a:avLst/>
            </a:prstGeom>
            <a:ln w="38100">
              <a:solidFill>
                <a:schemeClr val="tx1"/>
              </a:solidFill>
              <a:headEnd type="oval"/>
              <a:tailEnd type="arrow" w="lg" len="lg"/>
            </a:ln>
          </p:spPr>
          <p:style>
            <a:lnRef idx="2">
              <a:schemeClr val="accent1"/>
            </a:lnRef>
            <a:fillRef idx="0">
              <a:schemeClr val="accent1"/>
            </a:fillRef>
            <a:effectRef idx="1">
              <a:schemeClr val="accent1"/>
            </a:effectRef>
            <a:fontRef idx="minor">
              <a:schemeClr val="tx1"/>
            </a:fontRef>
          </p:style>
        </p:cxnSp>
      </p:grpSp>
      <p:grpSp>
        <p:nvGrpSpPr>
          <p:cNvPr id="30" name="Group 29"/>
          <p:cNvGrpSpPr/>
          <p:nvPr/>
        </p:nvGrpSpPr>
        <p:grpSpPr>
          <a:xfrm>
            <a:off x="6986302" y="4304559"/>
            <a:ext cx="1842490" cy="996814"/>
            <a:chOff x="6815337" y="4260986"/>
            <a:chExt cx="1842490" cy="996814"/>
          </a:xfrm>
        </p:grpSpPr>
        <p:cxnSp>
          <p:nvCxnSpPr>
            <p:cNvPr id="26" name="Straight Arrow Connector 25"/>
            <p:cNvCxnSpPr>
              <a:cxnSpLocks/>
            </p:cNvCxnSpPr>
            <p:nvPr/>
          </p:nvCxnSpPr>
          <p:spPr>
            <a:xfrm flipV="1">
              <a:off x="6815337" y="4260986"/>
              <a:ext cx="1842490" cy="996814"/>
            </a:xfrm>
            <a:prstGeom prst="straightConnector1">
              <a:avLst/>
            </a:prstGeom>
            <a:ln w="38100">
              <a:solidFill>
                <a:srgbClr val="FF0000"/>
              </a:solidFill>
              <a:headEnd type="oval"/>
              <a:tailEnd type="arrow" w="lg" len="lg"/>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rot="19944937">
              <a:off x="7489722" y="4755548"/>
              <a:ext cx="742511" cy="369332"/>
            </a:xfrm>
            <a:prstGeom prst="rect">
              <a:avLst/>
            </a:prstGeom>
            <a:noFill/>
            <a:ln>
              <a:noFill/>
            </a:ln>
          </p:spPr>
          <p:txBody>
            <a:bodyPr wrap="none" rtlCol="0">
              <a:spAutoFit/>
            </a:bodyPr>
            <a:lstStyle/>
            <a:p>
              <a:r>
                <a:rPr lang="en-US" b="1" dirty="0">
                  <a:solidFill>
                    <a:srgbClr val="FF0000"/>
                  </a:solidFill>
                  <a:latin typeface="Times New Roman"/>
                </a:rPr>
                <a:t>14 </a:t>
              </a:r>
              <a:r>
                <a:rPr lang="en-US" b="1" dirty="0">
                  <a:ln>
                    <a:solidFill>
                      <a:schemeClr val="tx1"/>
                    </a:solidFill>
                  </a:ln>
                  <a:solidFill>
                    <a:srgbClr val="FFC000"/>
                  </a:solidFill>
                  <a:latin typeface="Times New Roman"/>
                </a:rPr>
                <a:t>(2)</a:t>
              </a:r>
              <a:endParaRPr lang="en-US" b="1" dirty="0">
                <a:ln>
                  <a:solidFill>
                    <a:schemeClr val="tx1"/>
                  </a:solidFill>
                </a:ln>
                <a:solidFill>
                  <a:srgbClr val="FF0000"/>
                </a:solidFill>
                <a:latin typeface="Times New Roman"/>
              </a:endParaRPr>
            </a:p>
          </p:txBody>
        </p:sp>
      </p:grpSp>
      <p:sp>
        <p:nvSpPr>
          <p:cNvPr id="28" name="TextBox 27"/>
          <p:cNvSpPr txBox="1"/>
          <p:nvPr/>
        </p:nvSpPr>
        <p:spPr>
          <a:xfrm rot="5400000">
            <a:off x="8136031" y="3381837"/>
            <a:ext cx="1646605" cy="369332"/>
          </a:xfrm>
          <a:prstGeom prst="rect">
            <a:avLst/>
          </a:prstGeom>
          <a:noFill/>
        </p:spPr>
        <p:txBody>
          <a:bodyPr wrap="none" rtlCol="0">
            <a:spAutoFit/>
          </a:bodyPr>
          <a:lstStyle/>
          <a:p>
            <a:r>
              <a:rPr lang="en-US" dirty="0">
                <a:solidFill>
                  <a:srgbClr val="FF0000"/>
                </a:solidFill>
                <a:latin typeface="Times New Roman"/>
              </a:rPr>
              <a:t>Implementation</a:t>
            </a:r>
          </a:p>
        </p:txBody>
      </p:sp>
      <p:sp>
        <p:nvSpPr>
          <p:cNvPr id="29" name="Rectangle 28">
            <a:extLst>
              <a:ext uri="{FF2B5EF4-FFF2-40B4-BE49-F238E27FC236}">
                <a16:creationId xmlns:a16="http://schemas.microsoft.com/office/drawing/2014/main" id="{34159320-BB1A-ED4F-8A2A-C5EBD04EAFEA}"/>
              </a:ext>
            </a:extLst>
          </p:cNvPr>
          <p:cNvSpPr>
            <a:spLocks/>
          </p:cNvSpPr>
          <p:nvPr/>
        </p:nvSpPr>
        <p:spPr>
          <a:xfrm>
            <a:off x="4846320" y="2468880"/>
            <a:ext cx="2011680" cy="731520"/>
          </a:xfrm>
          <a:prstGeom prst="rect">
            <a:avLst/>
          </a:prstGeom>
          <a:solidFill>
            <a:schemeClr val="accent6">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latin typeface="Times New Roman"/>
              </a:rPr>
              <a:t>3</a:t>
            </a:r>
            <a:r>
              <a:rPr lang="en-US" dirty="0">
                <a:solidFill>
                  <a:schemeClr val="tx1"/>
                </a:solidFill>
                <a:latin typeface="Times New Roman"/>
              </a:rPr>
              <a:t> Step 2 Medium-High Risk</a:t>
            </a:r>
          </a:p>
        </p:txBody>
      </p:sp>
      <p:sp>
        <p:nvSpPr>
          <p:cNvPr id="31" name="Rectangle 30">
            <a:extLst>
              <a:ext uri="{FF2B5EF4-FFF2-40B4-BE49-F238E27FC236}">
                <a16:creationId xmlns:a16="http://schemas.microsoft.com/office/drawing/2014/main" id="{52410F88-57B6-F943-88B8-AEFAF010C81C}"/>
              </a:ext>
            </a:extLst>
          </p:cNvPr>
          <p:cNvSpPr>
            <a:spLocks/>
          </p:cNvSpPr>
          <p:nvPr/>
        </p:nvSpPr>
        <p:spPr>
          <a:xfrm>
            <a:off x="4846320" y="4114800"/>
            <a:ext cx="2011680" cy="731520"/>
          </a:xfrm>
          <a:prstGeom prst="rect">
            <a:avLst/>
          </a:prstGeom>
          <a:solidFill>
            <a:srgbClr val="4DB9B8"/>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latin typeface="Times New Roman"/>
              </a:rPr>
              <a:t>4</a:t>
            </a:r>
            <a:r>
              <a:rPr lang="en-US" dirty="0">
                <a:solidFill>
                  <a:schemeClr val="tx1"/>
                </a:solidFill>
                <a:latin typeface="Times New Roman"/>
              </a:rPr>
              <a:t> Step 2 Low-Medium Risk</a:t>
            </a:r>
          </a:p>
        </p:txBody>
      </p:sp>
      <p:cxnSp>
        <p:nvCxnSpPr>
          <p:cNvPr id="32" name="Straight Arrow Connector 31">
            <a:extLst>
              <a:ext uri="{FF2B5EF4-FFF2-40B4-BE49-F238E27FC236}">
                <a16:creationId xmlns:a16="http://schemas.microsoft.com/office/drawing/2014/main" id="{F355FCDB-BB58-6E4A-92C0-E27E3D54754B}"/>
              </a:ext>
            </a:extLst>
          </p:cNvPr>
          <p:cNvCxnSpPr>
            <a:cxnSpLocks/>
          </p:cNvCxnSpPr>
          <p:nvPr/>
        </p:nvCxnSpPr>
        <p:spPr>
          <a:xfrm flipV="1">
            <a:off x="2743200" y="4713456"/>
            <a:ext cx="2103120" cy="442436"/>
          </a:xfrm>
          <a:prstGeom prst="straightConnector1">
            <a:avLst/>
          </a:prstGeom>
          <a:ln w="38100">
            <a:solidFill>
              <a:schemeClr val="tx1"/>
            </a:solidFill>
            <a:headEnd type="oval"/>
            <a:tailEnd type="arrow" w="lg" len="lg"/>
          </a:ln>
        </p:spPr>
        <p:style>
          <a:lnRef idx="2">
            <a:schemeClr val="accent1"/>
          </a:lnRef>
          <a:fillRef idx="0">
            <a:schemeClr val="accent1"/>
          </a:fillRef>
          <a:effectRef idx="1">
            <a:schemeClr val="accent1"/>
          </a:effectRef>
          <a:fontRef idx="minor">
            <a:schemeClr val="tx1"/>
          </a:fontRef>
        </p:style>
      </p:cxnSp>
      <p:sp>
        <p:nvSpPr>
          <p:cNvPr id="34" name="TextBox 33">
            <a:extLst>
              <a:ext uri="{FF2B5EF4-FFF2-40B4-BE49-F238E27FC236}">
                <a16:creationId xmlns:a16="http://schemas.microsoft.com/office/drawing/2014/main" id="{67E30499-0294-E342-A193-F0F212B05A5D}"/>
              </a:ext>
            </a:extLst>
          </p:cNvPr>
          <p:cNvSpPr txBox="1"/>
          <p:nvPr/>
        </p:nvSpPr>
        <p:spPr>
          <a:xfrm>
            <a:off x="2824118" y="5117068"/>
            <a:ext cx="300082" cy="369332"/>
          </a:xfrm>
          <a:prstGeom prst="rect">
            <a:avLst/>
          </a:prstGeom>
          <a:noFill/>
          <a:ln>
            <a:noFill/>
          </a:ln>
        </p:spPr>
        <p:txBody>
          <a:bodyPr wrap="none" rtlCol="0">
            <a:spAutoFit/>
          </a:bodyPr>
          <a:lstStyle/>
          <a:p>
            <a:r>
              <a:rPr lang="en-US" b="1" dirty="0">
                <a:latin typeface="Times New Roman"/>
              </a:rPr>
              <a:t>3</a:t>
            </a:r>
          </a:p>
        </p:txBody>
      </p:sp>
      <p:sp>
        <p:nvSpPr>
          <p:cNvPr id="37" name="TextBox 36">
            <a:extLst>
              <a:ext uri="{FF2B5EF4-FFF2-40B4-BE49-F238E27FC236}">
                <a16:creationId xmlns:a16="http://schemas.microsoft.com/office/drawing/2014/main" id="{BDCEDC21-DADC-6A4D-866C-903E4FD69B93}"/>
              </a:ext>
            </a:extLst>
          </p:cNvPr>
          <p:cNvSpPr txBox="1"/>
          <p:nvPr/>
        </p:nvSpPr>
        <p:spPr>
          <a:xfrm rot="20738067">
            <a:off x="7086600" y="4339220"/>
            <a:ext cx="627095" cy="369332"/>
          </a:xfrm>
          <a:prstGeom prst="rect">
            <a:avLst/>
          </a:prstGeom>
          <a:noFill/>
          <a:ln>
            <a:noFill/>
          </a:ln>
        </p:spPr>
        <p:txBody>
          <a:bodyPr wrap="none" rtlCol="0">
            <a:spAutoFit/>
          </a:bodyPr>
          <a:lstStyle/>
          <a:p>
            <a:r>
              <a:rPr lang="en-US" b="1" dirty="0">
                <a:solidFill>
                  <a:srgbClr val="FF0000"/>
                </a:solidFill>
                <a:latin typeface="Times New Roman"/>
              </a:rPr>
              <a:t>2 </a:t>
            </a:r>
            <a:r>
              <a:rPr lang="en-US" b="1" dirty="0">
                <a:ln>
                  <a:solidFill>
                    <a:schemeClr val="tx1"/>
                  </a:solidFill>
                </a:ln>
                <a:solidFill>
                  <a:srgbClr val="FFC000"/>
                </a:solidFill>
                <a:latin typeface="Times New Roman"/>
              </a:rPr>
              <a:t>(2)</a:t>
            </a:r>
          </a:p>
        </p:txBody>
      </p:sp>
      <p:cxnSp>
        <p:nvCxnSpPr>
          <p:cNvPr id="38" name="Straight Arrow Connector 37">
            <a:extLst>
              <a:ext uri="{FF2B5EF4-FFF2-40B4-BE49-F238E27FC236}">
                <a16:creationId xmlns:a16="http://schemas.microsoft.com/office/drawing/2014/main" id="{2A8560F9-7352-CF42-A14E-F8B8CC23423E}"/>
              </a:ext>
            </a:extLst>
          </p:cNvPr>
          <p:cNvCxnSpPr>
            <a:cxnSpLocks/>
            <a:endCxn id="28" idx="2"/>
          </p:cNvCxnSpPr>
          <p:nvPr/>
        </p:nvCxnSpPr>
        <p:spPr>
          <a:xfrm flipV="1">
            <a:off x="6908552" y="3566504"/>
            <a:ext cx="1920240" cy="35780"/>
          </a:xfrm>
          <a:prstGeom prst="straightConnector1">
            <a:avLst/>
          </a:prstGeom>
          <a:ln w="38100">
            <a:solidFill>
              <a:srgbClr val="FF0000"/>
            </a:solidFill>
            <a:headEnd type="oval"/>
            <a:tailEnd type="arrow" w="lg" len="lg"/>
          </a:ln>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1516C6D3-B18D-B646-9075-05AA0F7A8771}"/>
              </a:ext>
            </a:extLst>
          </p:cNvPr>
          <p:cNvCxnSpPr>
            <a:cxnSpLocks/>
          </p:cNvCxnSpPr>
          <p:nvPr/>
        </p:nvCxnSpPr>
        <p:spPr>
          <a:xfrm>
            <a:off x="2743200" y="4176104"/>
            <a:ext cx="2103120" cy="979787"/>
          </a:xfrm>
          <a:prstGeom prst="straightConnector1">
            <a:avLst/>
          </a:prstGeom>
          <a:ln w="38100">
            <a:solidFill>
              <a:schemeClr val="tx1"/>
            </a:solidFill>
            <a:headEnd type="oval"/>
            <a:tailEnd type="arrow" w="lg" len="lg"/>
          </a:ln>
        </p:spPr>
        <p:style>
          <a:lnRef idx="2">
            <a:schemeClr val="accent1"/>
          </a:lnRef>
          <a:fillRef idx="0">
            <a:schemeClr val="accent1"/>
          </a:fillRef>
          <a:effectRef idx="1">
            <a:schemeClr val="accent1"/>
          </a:effectRef>
          <a:fontRef idx="minor">
            <a:schemeClr val="tx1"/>
          </a:fontRef>
        </p:style>
      </p:cxnSp>
      <p:sp>
        <p:nvSpPr>
          <p:cNvPr id="45" name="TextBox 44">
            <a:extLst>
              <a:ext uri="{FF2B5EF4-FFF2-40B4-BE49-F238E27FC236}">
                <a16:creationId xmlns:a16="http://schemas.microsoft.com/office/drawing/2014/main" id="{945479F7-6F80-614C-BE63-FA5CC8A3EE07}"/>
              </a:ext>
            </a:extLst>
          </p:cNvPr>
          <p:cNvSpPr txBox="1"/>
          <p:nvPr/>
        </p:nvSpPr>
        <p:spPr>
          <a:xfrm>
            <a:off x="2743199" y="4215703"/>
            <a:ext cx="300082" cy="369332"/>
          </a:xfrm>
          <a:prstGeom prst="rect">
            <a:avLst/>
          </a:prstGeom>
          <a:noFill/>
          <a:ln>
            <a:noFill/>
          </a:ln>
        </p:spPr>
        <p:txBody>
          <a:bodyPr wrap="none" rtlCol="0">
            <a:spAutoFit/>
          </a:bodyPr>
          <a:lstStyle/>
          <a:p>
            <a:r>
              <a:rPr lang="en-US" b="1" dirty="0">
                <a:latin typeface="Times New Roman"/>
              </a:rPr>
              <a:t>2</a:t>
            </a:r>
          </a:p>
        </p:txBody>
      </p:sp>
      <p:cxnSp>
        <p:nvCxnSpPr>
          <p:cNvPr id="46" name="Straight Arrow Connector 45">
            <a:extLst>
              <a:ext uri="{FF2B5EF4-FFF2-40B4-BE49-F238E27FC236}">
                <a16:creationId xmlns:a16="http://schemas.microsoft.com/office/drawing/2014/main" id="{A1AE92CD-E275-884D-9DA2-AE2225FFF755}"/>
              </a:ext>
            </a:extLst>
          </p:cNvPr>
          <p:cNvCxnSpPr>
            <a:cxnSpLocks/>
          </p:cNvCxnSpPr>
          <p:nvPr/>
        </p:nvCxnSpPr>
        <p:spPr>
          <a:xfrm>
            <a:off x="2725937" y="3769278"/>
            <a:ext cx="2150863" cy="568081"/>
          </a:xfrm>
          <a:prstGeom prst="straightConnector1">
            <a:avLst/>
          </a:prstGeom>
          <a:ln w="38100">
            <a:solidFill>
              <a:schemeClr val="tx1"/>
            </a:solidFill>
            <a:headEnd type="oval"/>
            <a:tailEnd type="arrow" w="lg" len="lg"/>
          </a:ln>
        </p:spPr>
        <p:style>
          <a:lnRef idx="2">
            <a:schemeClr val="accent1"/>
          </a:lnRef>
          <a:fillRef idx="0">
            <a:schemeClr val="accent1"/>
          </a:fillRef>
          <a:effectRef idx="1">
            <a:schemeClr val="accent1"/>
          </a:effectRef>
          <a:fontRef idx="minor">
            <a:schemeClr val="tx1"/>
          </a:fontRef>
        </p:style>
      </p:cxnSp>
      <p:sp>
        <p:nvSpPr>
          <p:cNvPr id="49" name="TextBox 48">
            <a:extLst>
              <a:ext uri="{FF2B5EF4-FFF2-40B4-BE49-F238E27FC236}">
                <a16:creationId xmlns:a16="http://schemas.microsoft.com/office/drawing/2014/main" id="{75580A5A-FEBA-CC4D-A69A-4CB5EA68B0AE}"/>
              </a:ext>
            </a:extLst>
          </p:cNvPr>
          <p:cNvSpPr txBox="1"/>
          <p:nvPr/>
        </p:nvSpPr>
        <p:spPr>
          <a:xfrm>
            <a:off x="2728197" y="3764405"/>
            <a:ext cx="300082" cy="369332"/>
          </a:xfrm>
          <a:prstGeom prst="rect">
            <a:avLst/>
          </a:prstGeom>
          <a:noFill/>
          <a:ln>
            <a:noFill/>
          </a:ln>
        </p:spPr>
        <p:txBody>
          <a:bodyPr wrap="none" rtlCol="0">
            <a:spAutoFit/>
          </a:bodyPr>
          <a:lstStyle/>
          <a:p>
            <a:r>
              <a:rPr lang="en-US" b="1" dirty="0">
                <a:latin typeface="Times New Roman"/>
              </a:rPr>
              <a:t>1</a:t>
            </a:r>
          </a:p>
        </p:txBody>
      </p:sp>
      <p:cxnSp>
        <p:nvCxnSpPr>
          <p:cNvPr id="50" name="Straight Arrow Connector 49">
            <a:extLst>
              <a:ext uri="{FF2B5EF4-FFF2-40B4-BE49-F238E27FC236}">
                <a16:creationId xmlns:a16="http://schemas.microsoft.com/office/drawing/2014/main" id="{25C2D28A-EA06-A74C-BC48-31872DFD63CB}"/>
              </a:ext>
            </a:extLst>
          </p:cNvPr>
          <p:cNvCxnSpPr>
            <a:cxnSpLocks/>
          </p:cNvCxnSpPr>
          <p:nvPr/>
        </p:nvCxnSpPr>
        <p:spPr>
          <a:xfrm>
            <a:off x="6884927" y="2897253"/>
            <a:ext cx="1987980" cy="58465"/>
          </a:xfrm>
          <a:prstGeom prst="straightConnector1">
            <a:avLst/>
          </a:prstGeom>
          <a:ln w="38100">
            <a:solidFill>
              <a:srgbClr val="FF0000"/>
            </a:solidFill>
            <a:headEnd type="oval"/>
            <a:tailEnd type="arrow" w="lg" len="lg"/>
          </a:ln>
        </p:spPr>
        <p:style>
          <a:lnRef idx="2">
            <a:schemeClr val="accent1"/>
          </a:lnRef>
          <a:fillRef idx="0">
            <a:schemeClr val="accent1"/>
          </a:fillRef>
          <a:effectRef idx="1">
            <a:schemeClr val="accent1"/>
          </a:effectRef>
          <a:fontRef idx="minor">
            <a:schemeClr val="tx1"/>
          </a:fontRef>
        </p:style>
      </p:cxnSp>
      <p:sp>
        <p:nvSpPr>
          <p:cNvPr id="52" name="TextBox 51">
            <a:extLst>
              <a:ext uri="{FF2B5EF4-FFF2-40B4-BE49-F238E27FC236}">
                <a16:creationId xmlns:a16="http://schemas.microsoft.com/office/drawing/2014/main" id="{582D1C42-748C-174F-B123-F84667C1C8B8}"/>
              </a:ext>
            </a:extLst>
          </p:cNvPr>
          <p:cNvSpPr txBox="1"/>
          <p:nvPr/>
        </p:nvSpPr>
        <p:spPr>
          <a:xfrm>
            <a:off x="7255672" y="3610517"/>
            <a:ext cx="627095" cy="369332"/>
          </a:xfrm>
          <a:prstGeom prst="rect">
            <a:avLst/>
          </a:prstGeom>
          <a:noFill/>
          <a:ln>
            <a:noFill/>
          </a:ln>
        </p:spPr>
        <p:txBody>
          <a:bodyPr wrap="none" rtlCol="0">
            <a:spAutoFit/>
          </a:bodyPr>
          <a:lstStyle/>
          <a:p>
            <a:r>
              <a:rPr lang="en-US" b="1" dirty="0">
                <a:solidFill>
                  <a:srgbClr val="FF0000"/>
                </a:solidFill>
                <a:latin typeface="Times New Roman"/>
              </a:rPr>
              <a:t>1 </a:t>
            </a:r>
            <a:r>
              <a:rPr lang="en-US" b="1" dirty="0">
                <a:ln>
                  <a:solidFill>
                    <a:schemeClr val="tx1"/>
                  </a:solidFill>
                </a:ln>
                <a:solidFill>
                  <a:srgbClr val="FFC000"/>
                </a:solidFill>
                <a:latin typeface="Times New Roman"/>
              </a:rPr>
              <a:t>(1)</a:t>
            </a:r>
            <a:endParaRPr lang="en-US" b="1" dirty="0">
              <a:ln>
                <a:solidFill>
                  <a:schemeClr val="tx1"/>
                </a:solidFill>
              </a:ln>
              <a:solidFill>
                <a:srgbClr val="FF0000"/>
              </a:solidFill>
              <a:latin typeface="Times New Roman"/>
            </a:endParaRPr>
          </a:p>
        </p:txBody>
      </p:sp>
      <p:sp>
        <p:nvSpPr>
          <p:cNvPr id="57" name="TextBox 56">
            <a:extLst>
              <a:ext uri="{FF2B5EF4-FFF2-40B4-BE49-F238E27FC236}">
                <a16:creationId xmlns:a16="http://schemas.microsoft.com/office/drawing/2014/main" id="{6EBAA752-D733-AF46-8457-B1AA6E8D9404}"/>
              </a:ext>
            </a:extLst>
          </p:cNvPr>
          <p:cNvSpPr txBox="1"/>
          <p:nvPr/>
        </p:nvSpPr>
        <p:spPr>
          <a:xfrm>
            <a:off x="3534114" y="3066558"/>
            <a:ext cx="300082" cy="369332"/>
          </a:xfrm>
          <a:prstGeom prst="rect">
            <a:avLst/>
          </a:prstGeom>
          <a:noFill/>
          <a:ln>
            <a:noFill/>
          </a:ln>
        </p:spPr>
        <p:txBody>
          <a:bodyPr wrap="none" rtlCol="0">
            <a:spAutoFit/>
          </a:bodyPr>
          <a:lstStyle/>
          <a:p>
            <a:r>
              <a:rPr lang="en-US" b="1" dirty="0">
                <a:latin typeface="Times New Roman"/>
              </a:rPr>
              <a:t>2</a:t>
            </a:r>
          </a:p>
        </p:txBody>
      </p:sp>
      <p:cxnSp>
        <p:nvCxnSpPr>
          <p:cNvPr id="58" name="Straight Arrow Connector 57">
            <a:extLst>
              <a:ext uri="{FF2B5EF4-FFF2-40B4-BE49-F238E27FC236}">
                <a16:creationId xmlns:a16="http://schemas.microsoft.com/office/drawing/2014/main" id="{B9FFC317-7BDA-4F46-B2B1-C7994AE285D3}"/>
              </a:ext>
            </a:extLst>
          </p:cNvPr>
          <p:cNvCxnSpPr>
            <a:cxnSpLocks/>
            <a:endCxn id="12" idx="1"/>
          </p:cNvCxnSpPr>
          <p:nvPr/>
        </p:nvCxnSpPr>
        <p:spPr>
          <a:xfrm flipV="1">
            <a:off x="2683642" y="2011680"/>
            <a:ext cx="2162678" cy="1261460"/>
          </a:xfrm>
          <a:prstGeom prst="straightConnector1">
            <a:avLst/>
          </a:prstGeom>
          <a:ln w="38100">
            <a:solidFill>
              <a:schemeClr val="tx1"/>
            </a:solidFill>
            <a:headEnd type="oval"/>
            <a:tailEnd type="arrow" w="lg" len="lg"/>
          </a:ln>
        </p:spPr>
        <p:style>
          <a:lnRef idx="2">
            <a:schemeClr val="accent1"/>
          </a:lnRef>
          <a:fillRef idx="0">
            <a:schemeClr val="accent1"/>
          </a:fillRef>
          <a:effectRef idx="1">
            <a:schemeClr val="accent1"/>
          </a:effectRef>
          <a:fontRef idx="minor">
            <a:schemeClr val="tx1"/>
          </a:fontRef>
        </p:style>
      </p:cxnSp>
      <p:cxnSp>
        <p:nvCxnSpPr>
          <p:cNvPr id="63" name="Straight Arrow Connector 62">
            <a:extLst>
              <a:ext uri="{FF2B5EF4-FFF2-40B4-BE49-F238E27FC236}">
                <a16:creationId xmlns:a16="http://schemas.microsoft.com/office/drawing/2014/main" id="{B11D93A4-E927-2D49-90CD-3CD50F4A0F38}"/>
              </a:ext>
            </a:extLst>
          </p:cNvPr>
          <p:cNvCxnSpPr>
            <a:cxnSpLocks/>
          </p:cNvCxnSpPr>
          <p:nvPr/>
        </p:nvCxnSpPr>
        <p:spPr>
          <a:xfrm flipV="1">
            <a:off x="6655747" y="1335928"/>
            <a:ext cx="814212" cy="1732"/>
          </a:xfrm>
          <a:prstGeom prst="straightConnector1">
            <a:avLst/>
          </a:prstGeom>
          <a:ln w="38100">
            <a:solidFill>
              <a:schemeClr val="tx1"/>
            </a:solidFill>
            <a:headEnd type="oval"/>
            <a:tailEnd type="arrow" w="lg" len="lg"/>
          </a:ln>
        </p:spPr>
        <p:style>
          <a:lnRef idx="2">
            <a:schemeClr val="accent1"/>
          </a:lnRef>
          <a:fillRef idx="0">
            <a:schemeClr val="accent1"/>
          </a:fillRef>
          <a:effectRef idx="1">
            <a:schemeClr val="accent1"/>
          </a:effectRef>
          <a:fontRef idx="minor">
            <a:schemeClr val="tx1"/>
          </a:fontRef>
        </p:style>
      </p:cxnSp>
      <p:sp>
        <p:nvSpPr>
          <p:cNvPr id="65" name="TextBox 64">
            <a:extLst>
              <a:ext uri="{FF2B5EF4-FFF2-40B4-BE49-F238E27FC236}">
                <a16:creationId xmlns:a16="http://schemas.microsoft.com/office/drawing/2014/main" id="{C6C1051D-237C-4A40-8BB0-E20CCA396D1A}"/>
              </a:ext>
            </a:extLst>
          </p:cNvPr>
          <p:cNvSpPr txBox="1"/>
          <p:nvPr/>
        </p:nvSpPr>
        <p:spPr>
          <a:xfrm>
            <a:off x="7469959" y="1152128"/>
            <a:ext cx="1402948" cy="646331"/>
          </a:xfrm>
          <a:prstGeom prst="rect">
            <a:avLst/>
          </a:prstGeom>
          <a:noFill/>
          <a:ln>
            <a:solidFill>
              <a:schemeClr val="tx1"/>
            </a:solidFill>
          </a:ln>
        </p:spPr>
        <p:txBody>
          <a:bodyPr wrap="none" rtlCol="0">
            <a:spAutoFit/>
          </a:bodyPr>
          <a:lstStyle/>
          <a:p>
            <a:r>
              <a:rPr lang="en-US" dirty="0">
                <a:latin typeface="Times New Roman"/>
              </a:rPr>
              <a:t>18 Missions</a:t>
            </a:r>
          </a:p>
          <a:p>
            <a:r>
              <a:rPr lang="en-US" dirty="0">
                <a:latin typeface="Times New Roman"/>
              </a:rPr>
              <a:t>Implemented</a:t>
            </a:r>
          </a:p>
        </p:txBody>
      </p:sp>
      <p:sp>
        <p:nvSpPr>
          <p:cNvPr id="68" name="TextBox 1">
            <a:extLst>
              <a:ext uri="{FF2B5EF4-FFF2-40B4-BE49-F238E27FC236}">
                <a16:creationId xmlns:a16="http://schemas.microsoft.com/office/drawing/2014/main" id="{231CF56A-C2E1-AA40-BBB7-D98AED404CE0}"/>
              </a:ext>
            </a:extLst>
          </p:cNvPr>
          <p:cNvSpPr txBox="1"/>
          <p:nvPr/>
        </p:nvSpPr>
        <p:spPr>
          <a:xfrm>
            <a:off x="3352800" y="6663502"/>
            <a:ext cx="2387600" cy="194498"/>
          </a:xfrm>
          <a:prstGeom prst="rect">
            <a:avLst/>
          </a:prstGeom>
          <a:noFill/>
        </p:spPr>
        <p:txBody>
          <a:bodyPr wrap="square" lIns="0" tIns="0" rIns="0" rtlCol="0">
            <a:spAutoFit/>
          </a:bodyPr>
          <a:lstStyle/>
          <a:p>
            <a:pPr>
              <a:lnSpc>
                <a:spcPts val="1100"/>
              </a:lnSpc>
              <a:tabLst/>
            </a:pPr>
            <a:r>
              <a:rPr lang="en-US" altLang="zh-CN" sz="1200" i="1" dirty="0">
                <a:solidFill>
                  <a:srgbClr val="000000"/>
                </a:solidFill>
                <a:latin typeface="Times New Roman" pitchFamily="18" charset="0"/>
                <a:cs typeface="Times New Roman" pitchFamily="18" charset="0"/>
              </a:rPr>
              <a:t>Step 2 Lessons Learned</a:t>
            </a:r>
            <a:r>
              <a:rPr lang="en-US" altLang="zh-CN" sz="1200" dirty="0">
                <a:latin typeface="Times New Roman" pitchFamily="18" charset="0"/>
                <a:cs typeface="Times New Roman" pitchFamily="18" charset="0"/>
              </a:rPr>
              <a:t> </a:t>
            </a:r>
            <a:r>
              <a:rPr lang="en-US" altLang="zh-CN" sz="1200" i="1" dirty="0">
                <a:solidFill>
                  <a:srgbClr val="000000"/>
                </a:solidFill>
                <a:latin typeface="Times New Roman" pitchFamily="18" charset="0"/>
                <a:cs typeface="Times New Roman" pitchFamily="18" charset="0"/>
              </a:rPr>
              <a:t>Study</a:t>
            </a:r>
          </a:p>
        </p:txBody>
      </p:sp>
      <p:cxnSp>
        <p:nvCxnSpPr>
          <p:cNvPr id="69" name="Straight Arrow Connector 68">
            <a:extLst>
              <a:ext uri="{FF2B5EF4-FFF2-40B4-BE49-F238E27FC236}">
                <a16:creationId xmlns:a16="http://schemas.microsoft.com/office/drawing/2014/main" id="{1C230334-84EF-BB44-8F62-43AC3B4A1A24}"/>
              </a:ext>
            </a:extLst>
          </p:cNvPr>
          <p:cNvCxnSpPr>
            <a:cxnSpLocks/>
            <a:stCxn id="31" idx="3"/>
          </p:cNvCxnSpPr>
          <p:nvPr/>
        </p:nvCxnSpPr>
        <p:spPr>
          <a:xfrm flipV="1">
            <a:off x="6858000" y="3943538"/>
            <a:ext cx="1970792" cy="537022"/>
          </a:xfrm>
          <a:prstGeom prst="straightConnector1">
            <a:avLst/>
          </a:prstGeom>
          <a:ln w="38100">
            <a:solidFill>
              <a:srgbClr val="FF0000"/>
            </a:solidFill>
            <a:headEnd type="oval"/>
            <a:tailEnd type="arrow" w="lg" len="lg"/>
          </a:ln>
        </p:spPr>
        <p:style>
          <a:lnRef idx="2">
            <a:schemeClr val="accent1"/>
          </a:lnRef>
          <a:fillRef idx="0">
            <a:schemeClr val="accent1"/>
          </a:fillRef>
          <a:effectRef idx="1">
            <a:schemeClr val="accent1"/>
          </a:effectRef>
          <a:fontRef idx="minor">
            <a:schemeClr val="tx1"/>
          </a:fontRef>
        </p:style>
      </p:cxnSp>
      <p:sp>
        <p:nvSpPr>
          <p:cNvPr id="79" name="TextBox 78">
            <a:extLst>
              <a:ext uri="{FF2B5EF4-FFF2-40B4-BE49-F238E27FC236}">
                <a16:creationId xmlns:a16="http://schemas.microsoft.com/office/drawing/2014/main" id="{15094DF0-950B-6A44-B338-3EB45426AF94}"/>
              </a:ext>
            </a:extLst>
          </p:cNvPr>
          <p:cNvSpPr txBox="1"/>
          <p:nvPr/>
        </p:nvSpPr>
        <p:spPr>
          <a:xfrm>
            <a:off x="7436161" y="2955718"/>
            <a:ext cx="627095" cy="369332"/>
          </a:xfrm>
          <a:prstGeom prst="rect">
            <a:avLst/>
          </a:prstGeom>
          <a:noFill/>
          <a:ln>
            <a:noFill/>
          </a:ln>
        </p:spPr>
        <p:txBody>
          <a:bodyPr wrap="none" rtlCol="0">
            <a:spAutoFit/>
          </a:bodyPr>
          <a:lstStyle/>
          <a:p>
            <a:r>
              <a:rPr lang="en-US" b="1" dirty="0">
                <a:solidFill>
                  <a:srgbClr val="FF0000"/>
                </a:solidFill>
                <a:latin typeface="Times New Roman"/>
              </a:rPr>
              <a:t>1 </a:t>
            </a:r>
            <a:r>
              <a:rPr lang="en-US" b="1" dirty="0">
                <a:ln>
                  <a:solidFill>
                    <a:schemeClr val="tx1"/>
                  </a:solidFill>
                </a:ln>
                <a:solidFill>
                  <a:srgbClr val="FFC000"/>
                </a:solidFill>
                <a:latin typeface="Times New Roman"/>
              </a:rPr>
              <a:t>(1)</a:t>
            </a:r>
            <a:endParaRPr lang="en-US" b="1" dirty="0">
              <a:ln>
                <a:solidFill>
                  <a:schemeClr val="tx1"/>
                </a:solidFill>
              </a:ln>
              <a:solidFill>
                <a:srgbClr val="FF0000"/>
              </a:solidFill>
              <a:latin typeface="Times New Roman"/>
            </a:endParaRPr>
          </a:p>
        </p:txBody>
      </p:sp>
      <p:sp>
        <p:nvSpPr>
          <p:cNvPr id="81" name="Rectangle 80">
            <a:extLst>
              <a:ext uri="{FF2B5EF4-FFF2-40B4-BE49-F238E27FC236}">
                <a16:creationId xmlns:a16="http://schemas.microsoft.com/office/drawing/2014/main" id="{92D3919F-1984-5245-8828-360137AC7815}"/>
              </a:ext>
            </a:extLst>
          </p:cNvPr>
          <p:cNvSpPr>
            <a:spLocks/>
          </p:cNvSpPr>
          <p:nvPr/>
        </p:nvSpPr>
        <p:spPr>
          <a:xfrm>
            <a:off x="643270" y="1843426"/>
            <a:ext cx="2011680" cy="914400"/>
          </a:xfrm>
          <a:prstGeom prst="rect">
            <a:avLst/>
          </a:prstGeom>
          <a:solidFill>
            <a:schemeClr val="accent2">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latin typeface="Times New Roman"/>
              </a:rPr>
              <a:t>1</a:t>
            </a:r>
            <a:r>
              <a:rPr lang="en-US" dirty="0">
                <a:solidFill>
                  <a:schemeClr val="tx1"/>
                </a:solidFill>
                <a:latin typeface="Times New Roman"/>
              </a:rPr>
              <a:t> </a:t>
            </a:r>
            <a:r>
              <a:rPr lang="en-US" b="1" dirty="0">
                <a:ln>
                  <a:solidFill>
                    <a:schemeClr val="tx1"/>
                  </a:solidFill>
                </a:ln>
                <a:solidFill>
                  <a:srgbClr val="FFC000"/>
                </a:solidFill>
                <a:latin typeface="Times New Roman"/>
              </a:rPr>
              <a:t>(1) </a:t>
            </a:r>
          </a:p>
          <a:p>
            <a:pPr algn="ctr"/>
            <a:r>
              <a:rPr lang="en-US" dirty="0">
                <a:solidFill>
                  <a:schemeClr val="tx1"/>
                </a:solidFill>
                <a:latin typeface="Times New Roman"/>
              </a:rPr>
              <a:t>Step 1 High Risk</a:t>
            </a:r>
          </a:p>
        </p:txBody>
      </p:sp>
      <p:cxnSp>
        <p:nvCxnSpPr>
          <p:cNvPr id="82" name="Straight Arrow Connector 81">
            <a:extLst>
              <a:ext uri="{FF2B5EF4-FFF2-40B4-BE49-F238E27FC236}">
                <a16:creationId xmlns:a16="http://schemas.microsoft.com/office/drawing/2014/main" id="{7BA85412-EC69-AD41-B9D5-D34F16D5F70D}"/>
              </a:ext>
            </a:extLst>
          </p:cNvPr>
          <p:cNvCxnSpPr>
            <a:cxnSpLocks/>
            <a:stCxn id="81" idx="3"/>
          </p:cNvCxnSpPr>
          <p:nvPr/>
        </p:nvCxnSpPr>
        <p:spPr>
          <a:xfrm>
            <a:off x="2654950" y="2300626"/>
            <a:ext cx="2221850" cy="324126"/>
          </a:xfrm>
          <a:prstGeom prst="straightConnector1">
            <a:avLst/>
          </a:prstGeom>
          <a:ln w="38100">
            <a:solidFill>
              <a:schemeClr val="tx1"/>
            </a:solidFill>
            <a:headEnd type="oval"/>
            <a:tailEnd type="arrow" w="lg" len="lg"/>
          </a:ln>
        </p:spPr>
        <p:style>
          <a:lnRef idx="2">
            <a:schemeClr val="accent1"/>
          </a:lnRef>
          <a:fillRef idx="0">
            <a:schemeClr val="accent1"/>
          </a:fillRef>
          <a:effectRef idx="1">
            <a:schemeClr val="accent1"/>
          </a:effectRef>
          <a:fontRef idx="minor">
            <a:schemeClr val="tx1"/>
          </a:fontRef>
        </p:style>
      </p:cxnSp>
      <p:sp>
        <p:nvSpPr>
          <p:cNvPr id="85" name="TextBox 84">
            <a:extLst>
              <a:ext uri="{FF2B5EF4-FFF2-40B4-BE49-F238E27FC236}">
                <a16:creationId xmlns:a16="http://schemas.microsoft.com/office/drawing/2014/main" id="{9AB06C10-3991-E44C-871F-8AA80FE8CEC1}"/>
              </a:ext>
            </a:extLst>
          </p:cNvPr>
          <p:cNvSpPr txBox="1"/>
          <p:nvPr/>
        </p:nvSpPr>
        <p:spPr>
          <a:xfrm>
            <a:off x="2933282" y="2364823"/>
            <a:ext cx="300082" cy="369332"/>
          </a:xfrm>
          <a:prstGeom prst="rect">
            <a:avLst/>
          </a:prstGeom>
          <a:noFill/>
          <a:ln>
            <a:noFill/>
          </a:ln>
        </p:spPr>
        <p:txBody>
          <a:bodyPr wrap="none" rtlCol="0">
            <a:spAutoFit/>
          </a:bodyPr>
          <a:lstStyle/>
          <a:p>
            <a:r>
              <a:rPr lang="en-US" b="1" dirty="0">
                <a:latin typeface="Times New Roman"/>
              </a:rPr>
              <a:t>1</a:t>
            </a:r>
          </a:p>
        </p:txBody>
      </p:sp>
    </p:spTree>
    <p:extLst>
      <p:ext uri="{BB962C8B-B14F-4D97-AF65-F5344CB8AC3E}">
        <p14:creationId xmlns:p14="http://schemas.microsoft.com/office/powerpoint/2010/main" val="1584594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3"/>
          <p:cNvPicPr>
            <a:picLocks noChangeAspect="1" noChangeArrowheads="1"/>
          </p:cNvPicPr>
          <p:nvPr/>
        </p:nvPicPr>
        <p:blipFill>
          <a:blip r:embed="rId3" cstate="print"/>
          <a:srcRect/>
          <a:stretch>
            <a:fillRect/>
          </a:stretch>
        </p:blipFill>
        <p:spPr bwMode="auto">
          <a:xfrm>
            <a:off x="0" y="0"/>
            <a:ext cx="9144000" cy="1079500"/>
          </a:xfrm>
          <a:prstGeom prst="rect">
            <a:avLst/>
          </a:prstGeom>
          <a:noFill/>
        </p:spPr>
      </p:pic>
      <p:sp>
        <p:nvSpPr>
          <p:cNvPr id="3" name="Freeform 3"/>
          <p:cNvSpPr/>
          <p:nvPr/>
        </p:nvSpPr>
        <p:spPr>
          <a:xfrm>
            <a:off x="8582406" y="6425184"/>
            <a:ext cx="335279" cy="312419"/>
          </a:xfrm>
          <a:custGeom>
            <a:avLst/>
            <a:gdLst>
              <a:gd name="connsiteX0" fmla="*/ 0 w 335279"/>
              <a:gd name="connsiteY0" fmla="*/ 156209 h 312419"/>
              <a:gd name="connsiteX1" fmla="*/ 167639 w 335279"/>
              <a:gd name="connsiteY1" fmla="*/ 0 h 312419"/>
              <a:gd name="connsiteX2" fmla="*/ 335279 w 335279"/>
              <a:gd name="connsiteY2" fmla="*/ 156209 h 312419"/>
              <a:gd name="connsiteX3" fmla="*/ 167639 w 335279"/>
              <a:gd name="connsiteY3" fmla="*/ 312420 h 312419"/>
              <a:gd name="connsiteX4" fmla="*/ 0 w 335279"/>
              <a:gd name="connsiteY4" fmla="*/ 156209 h 31241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335279" h="312419">
                <a:moveTo>
                  <a:pt x="0" y="156209"/>
                </a:moveTo>
                <a:cubicBezTo>
                  <a:pt x="0" y="70103"/>
                  <a:pt x="74675" y="0"/>
                  <a:pt x="167639" y="0"/>
                </a:cubicBezTo>
                <a:cubicBezTo>
                  <a:pt x="259841" y="0"/>
                  <a:pt x="335279" y="70103"/>
                  <a:pt x="335279" y="156209"/>
                </a:cubicBezTo>
                <a:cubicBezTo>
                  <a:pt x="335279" y="242315"/>
                  <a:pt x="259841" y="312420"/>
                  <a:pt x="167639" y="312420"/>
                </a:cubicBezTo>
                <a:cubicBezTo>
                  <a:pt x="74675" y="312420"/>
                  <a:pt x="0" y="242315"/>
                  <a:pt x="0" y="156209"/>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1"/>
          <p:cNvSpPr txBox="1"/>
          <p:nvPr/>
        </p:nvSpPr>
        <p:spPr>
          <a:xfrm>
            <a:off x="3860800" y="393700"/>
            <a:ext cx="2556790" cy="443711"/>
          </a:xfrm>
          <a:prstGeom prst="rect">
            <a:avLst/>
          </a:prstGeom>
          <a:noFill/>
        </p:spPr>
        <p:txBody>
          <a:bodyPr wrap="none" lIns="0" tIns="0" rIns="0" rtlCol="0">
            <a:spAutoFit/>
          </a:bodyPr>
          <a:lstStyle/>
          <a:p>
            <a:pPr>
              <a:lnSpc>
                <a:spcPts val="3100"/>
              </a:lnSpc>
              <a:tabLst/>
            </a:pPr>
            <a:r>
              <a:rPr lang="en-US" altLang="zh-CN" sz="2802" b="1" dirty="0">
                <a:solidFill>
                  <a:srgbClr val="000000"/>
                </a:solidFill>
                <a:latin typeface="Times New Roman" pitchFamily="18" charset="0"/>
                <a:cs typeface="Times New Roman" pitchFamily="18" charset="0"/>
              </a:rPr>
              <a:t>Step 2 Summary</a:t>
            </a:r>
          </a:p>
        </p:txBody>
      </p:sp>
      <p:sp>
        <p:nvSpPr>
          <p:cNvPr id="8" name="TextBox 1"/>
          <p:cNvSpPr txBox="1"/>
          <p:nvPr/>
        </p:nvSpPr>
        <p:spPr>
          <a:xfrm>
            <a:off x="533400" y="1219200"/>
            <a:ext cx="8001001" cy="5355312"/>
          </a:xfrm>
          <a:prstGeom prst="rect">
            <a:avLst/>
          </a:prstGeom>
          <a:noFill/>
        </p:spPr>
        <p:txBody>
          <a:bodyPr wrap="square" lIns="0" tIns="0" rIns="0" rtlCol="0">
            <a:spAutoFit/>
          </a:bodyPr>
          <a:lstStyle/>
          <a:p>
            <a:pPr>
              <a:tabLst/>
            </a:pPr>
            <a:r>
              <a:rPr lang="en-US" altLang="zh-CN" sz="1600" dirty="0">
                <a:solidFill>
                  <a:srgbClr val="000000"/>
                </a:solidFill>
                <a:latin typeface="Times New Roman" panose="02020603050405020304" pitchFamily="18" charset="0"/>
                <a:cs typeface="Times New Roman" pitchFamily="18" charset="0"/>
              </a:rPr>
              <a:t>SOMA</a:t>
            </a:r>
            <a:r>
              <a:rPr lang="en-US" altLang="zh-CN" sz="1600" dirty="0">
                <a:latin typeface="Times New Roman" panose="02020603050405020304" pitchFamily="18" charset="0"/>
                <a:cs typeface="Times New Roman" pitchFamily="18" charset="0"/>
              </a:rPr>
              <a:t> </a:t>
            </a:r>
            <a:r>
              <a:rPr lang="en-US" altLang="zh-CN" sz="1600" dirty="0">
                <a:solidFill>
                  <a:srgbClr val="000000"/>
                </a:solidFill>
                <a:latin typeface="Times New Roman" panose="02020603050405020304" pitchFamily="18" charset="0"/>
                <a:cs typeface="Times New Roman" pitchFamily="18" charset="0"/>
              </a:rPr>
              <a:t>has</a:t>
            </a:r>
            <a:r>
              <a:rPr lang="en-US" altLang="zh-CN" sz="1600" dirty="0">
                <a:latin typeface="Times New Roman" panose="02020603050405020304" pitchFamily="18" charset="0"/>
                <a:cs typeface="Times New Roman" pitchFamily="18" charset="0"/>
              </a:rPr>
              <a:t> </a:t>
            </a:r>
            <a:r>
              <a:rPr lang="en-US" altLang="zh-CN" sz="1600" dirty="0">
                <a:solidFill>
                  <a:srgbClr val="000000"/>
                </a:solidFill>
                <a:latin typeface="Times New Roman" panose="02020603050405020304" pitchFamily="18" charset="0"/>
                <a:cs typeface="Times New Roman" pitchFamily="18" charset="0"/>
              </a:rPr>
              <a:t>directed</a:t>
            </a:r>
            <a:r>
              <a:rPr lang="en-US" altLang="zh-CN" sz="1600" dirty="0">
                <a:latin typeface="Times New Roman" panose="02020603050405020304" pitchFamily="18" charset="0"/>
                <a:cs typeface="Times New Roman" pitchFamily="18" charset="0"/>
              </a:rPr>
              <a:t> the </a:t>
            </a:r>
            <a:r>
              <a:rPr lang="en-US" altLang="zh-CN" sz="1600" dirty="0">
                <a:solidFill>
                  <a:srgbClr val="000000"/>
                </a:solidFill>
                <a:latin typeface="Times New Roman" panose="02020603050405020304" pitchFamily="18" charset="0"/>
                <a:cs typeface="Times New Roman" pitchFamily="18" charset="0"/>
              </a:rPr>
              <a:t>evaluation</a:t>
            </a:r>
            <a:r>
              <a:rPr lang="en-US" altLang="zh-CN" sz="1600" dirty="0">
                <a:latin typeface="Times New Roman" panose="02020603050405020304" pitchFamily="18" charset="0"/>
                <a:cs typeface="Times New Roman" pitchFamily="18" charset="0"/>
              </a:rPr>
              <a:t> </a:t>
            </a:r>
            <a:r>
              <a:rPr lang="en-US" altLang="zh-CN" sz="1600" dirty="0">
                <a:solidFill>
                  <a:srgbClr val="000000"/>
                </a:solidFill>
                <a:latin typeface="Times New Roman" panose="02020603050405020304" pitchFamily="18" charset="0"/>
                <a:cs typeface="Times New Roman" pitchFamily="18" charset="0"/>
              </a:rPr>
              <a:t>of</a:t>
            </a:r>
            <a:r>
              <a:rPr lang="en-US" altLang="zh-CN" sz="1600" dirty="0">
                <a:latin typeface="Times New Roman" panose="02020603050405020304" pitchFamily="18" charset="0"/>
                <a:cs typeface="Times New Roman" pitchFamily="18" charset="0"/>
              </a:rPr>
              <a:t> </a:t>
            </a:r>
            <a:r>
              <a:rPr lang="en-US" altLang="zh-CN" sz="1600" dirty="0">
                <a:solidFill>
                  <a:srgbClr val="000000"/>
                </a:solidFill>
                <a:latin typeface="Times New Roman" panose="02020603050405020304" pitchFamily="18" charset="0"/>
                <a:cs typeface="Times New Roman" pitchFamily="18" charset="0"/>
              </a:rPr>
              <a:t>147 </a:t>
            </a:r>
            <a:r>
              <a:rPr lang="en-US" altLang="zh-CN" sz="1600" dirty="0">
                <a:latin typeface="Times New Roman" panose="02020603050405020304" pitchFamily="18" charset="0"/>
                <a:cs typeface="Times New Roman" pitchFamily="18" charset="0"/>
              </a:rPr>
              <a:t>Step 2 </a:t>
            </a:r>
            <a:r>
              <a:rPr lang="en-US" altLang="zh-CN" sz="1600" dirty="0">
                <a:solidFill>
                  <a:srgbClr val="000000"/>
                </a:solidFill>
                <a:latin typeface="Times New Roman" panose="02020603050405020304" pitchFamily="18" charset="0"/>
                <a:cs typeface="Times New Roman" pitchFamily="18" charset="0"/>
              </a:rPr>
              <a:t>CSRs submitted</a:t>
            </a:r>
            <a:r>
              <a:rPr lang="en-US" altLang="zh-CN" sz="1600" dirty="0">
                <a:latin typeface="Times New Roman" panose="02020603050405020304" pitchFamily="18" charset="0"/>
                <a:cs typeface="Times New Roman" pitchFamily="18" charset="0"/>
              </a:rPr>
              <a:t> </a:t>
            </a:r>
            <a:r>
              <a:rPr lang="en-US" altLang="zh-CN" sz="1600" dirty="0">
                <a:solidFill>
                  <a:srgbClr val="000000"/>
                </a:solidFill>
                <a:latin typeface="Times New Roman" panose="02020603050405020304" pitchFamily="18" charset="0"/>
                <a:cs typeface="Times New Roman" pitchFamily="18" charset="0"/>
              </a:rPr>
              <a:t>by</a:t>
            </a:r>
            <a:r>
              <a:rPr lang="en-US" altLang="zh-CN" sz="1600" dirty="0">
                <a:latin typeface="Times New Roman" panose="02020603050405020304" pitchFamily="18" charset="0"/>
                <a:cs typeface="Times New Roman" pitchFamily="18" charset="0"/>
              </a:rPr>
              <a:t> </a:t>
            </a:r>
            <a:r>
              <a:rPr lang="en-US" altLang="zh-CN" sz="1600" dirty="0">
                <a:solidFill>
                  <a:srgbClr val="000000"/>
                </a:solidFill>
                <a:latin typeface="Times New Roman" panose="02020603050405020304" pitchFamily="18" charset="0"/>
                <a:cs typeface="Times New Roman" pitchFamily="18" charset="0"/>
              </a:rPr>
              <a:t>PI-led</a:t>
            </a:r>
            <a:r>
              <a:rPr lang="en-US" altLang="zh-CN" sz="1600" dirty="0">
                <a:latin typeface="Times New Roman" panose="02020603050405020304" pitchFamily="18" charset="0"/>
                <a:cs typeface="Times New Roman" pitchFamily="18" charset="0"/>
              </a:rPr>
              <a:t> </a:t>
            </a:r>
            <a:r>
              <a:rPr lang="en-US" altLang="zh-CN" sz="1600" dirty="0">
                <a:solidFill>
                  <a:srgbClr val="000000"/>
                </a:solidFill>
                <a:latin typeface="Times New Roman" panose="02020603050405020304" pitchFamily="18" charset="0"/>
                <a:cs typeface="Times New Roman" pitchFamily="18" charset="0"/>
              </a:rPr>
              <a:t>teams</a:t>
            </a:r>
            <a:r>
              <a:rPr lang="en-US" altLang="zh-CN" sz="1600" dirty="0">
                <a:latin typeface="Times New Roman" panose="02020603050405020304" pitchFamily="18" charset="0"/>
                <a:cs typeface="Times New Roman" pitchFamily="18" charset="0"/>
              </a:rPr>
              <a:t> </a:t>
            </a:r>
            <a:r>
              <a:rPr lang="en-US" altLang="zh-CN" sz="1600" dirty="0">
                <a:solidFill>
                  <a:srgbClr val="000000"/>
                </a:solidFill>
                <a:latin typeface="Times New Roman" panose="02020603050405020304" pitchFamily="18" charset="0"/>
                <a:cs typeface="Times New Roman" pitchFamily="18" charset="0"/>
              </a:rPr>
              <a:t>since</a:t>
            </a:r>
            <a:r>
              <a:rPr lang="en-US" altLang="zh-CN" sz="1600" dirty="0">
                <a:latin typeface="Times New Roman" panose="02020603050405020304" pitchFamily="18" charset="0"/>
                <a:cs typeface="Times New Roman" pitchFamily="18" charset="0"/>
              </a:rPr>
              <a:t> </a:t>
            </a:r>
            <a:r>
              <a:rPr lang="en-US" altLang="zh-CN" sz="1600" dirty="0">
                <a:solidFill>
                  <a:srgbClr val="000000"/>
                </a:solidFill>
                <a:latin typeface="Times New Roman" panose="02020603050405020304" pitchFamily="18" charset="0"/>
                <a:cs typeface="Times New Roman" pitchFamily="18" charset="0"/>
              </a:rPr>
              <a:t>the</a:t>
            </a:r>
            <a:r>
              <a:rPr lang="en-US" altLang="zh-CN" sz="1600" dirty="0">
                <a:latin typeface="Times New Roman" panose="02020603050405020304" pitchFamily="18" charset="0"/>
                <a:cs typeface="Times New Roman" pitchFamily="18" charset="0"/>
              </a:rPr>
              <a:t> </a:t>
            </a:r>
            <a:r>
              <a:rPr lang="en-US" altLang="zh-CN" sz="1600" dirty="0">
                <a:solidFill>
                  <a:srgbClr val="000000"/>
                </a:solidFill>
                <a:latin typeface="Times New Roman" panose="02020603050405020304" pitchFamily="18" charset="0"/>
                <a:cs typeface="Times New Roman" pitchFamily="18" charset="0"/>
              </a:rPr>
              <a:t>office</a:t>
            </a:r>
            <a:r>
              <a:rPr lang="en-US" altLang="zh-CN" sz="1600" dirty="0">
                <a:latin typeface="Times New Roman" panose="02020603050405020304" pitchFamily="18" charset="0"/>
                <a:cs typeface="Times New Roman" pitchFamily="18" charset="0"/>
              </a:rPr>
              <a:t> </a:t>
            </a:r>
            <a:r>
              <a:rPr lang="en-US" altLang="zh-CN" sz="1600" dirty="0">
                <a:solidFill>
                  <a:srgbClr val="000000"/>
                </a:solidFill>
                <a:latin typeface="Times New Roman" panose="02020603050405020304" pitchFamily="18" charset="0"/>
                <a:cs typeface="Times New Roman" pitchFamily="18" charset="0"/>
              </a:rPr>
              <a:t>was</a:t>
            </a:r>
            <a:r>
              <a:rPr lang="en-US" altLang="zh-CN" sz="1600" dirty="0">
                <a:latin typeface="Times New Roman" panose="02020603050405020304" pitchFamily="18" charset="0"/>
                <a:cs typeface="Times New Roman" pitchFamily="18" charset="0"/>
              </a:rPr>
              <a:t> </a:t>
            </a:r>
            <a:r>
              <a:rPr lang="en-US" altLang="zh-CN" sz="1600" dirty="0">
                <a:solidFill>
                  <a:srgbClr val="000000"/>
                </a:solidFill>
                <a:latin typeface="Times New Roman" panose="02020603050405020304" pitchFamily="18" charset="0"/>
                <a:cs typeface="Times New Roman" pitchFamily="18" charset="0"/>
              </a:rPr>
              <a:t>formed. </a:t>
            </a:r>
            <a:endParaRPr lang="en-US" altLang="zh-CN" sz="1600" dirty="0">
              <a:latin typeface="Times New Roman" panose="02020603050405020304" pitchFamily="18" charset="0"/>
              <a:cs typeface="Times New Roman" panose="02020603050405020304" pitchFamily="18" charset="0"/>
            </a:endParaRPr>
          </a:p>
          <a:p>
            <a:pPr>
              <a:spcAft>
                <a:spcPts val="300"/>
              </a:spcAft>
              <a:tabLst/>
            </a:pPr>
            <a:r>
              <a:rPr lang="en-US" altLang="zh-CN" sz="1600" dirty="0">
                <a:solidFill>
                  <a:srgbClr val="000000"/>
                </a:solidFill>
                <a:latin typeface="Times New Roman" panose="02020603050405020304" pitchFamily="18" charset="0"/>
                <a:cs typeface="Times New Roman" pitchFamily="18" charset="0"/>
              </a:rPr>
              <a:t>Are</a:t>
            </a:r>
            <a:r>
              <a:rPr lang="en-US" altLang="zh-CN" sz="1600" dirty="0">
                <a:latin typeface="Times New Roman" panose="02020603050405020304" pitchFamily="18" charset="0"/>
                <a:cs typeface="Times New Roman" pitchFamily="18" charset="0"/>
              </a:rPr>
              <a:t> </a:t>
            </a:r>
            <a:r>
              <a:rPr lang="en-US" altLang="zh-CN" sz="1600" dirty="0">
                <a:solidFill>
                  <a:srgbClr val="000000"/>
                </a:solidFill>
                <a:latin typeface="Times New Roman" panose="02020603050405020304" pitchFamily="18" charset="0"/>
                <a:cs typeface="Times New Roman" pitchFamily="18" charset="0"/>
              </a:rPr>
              <a:t>there</a:t>
            </a:r>
            <a:r>
              <a:rPr lang="en-US" altLang="zh-CN" sz="1600" dirty="0">
                <a:latin typeface="Times New Roman" panose="02020603050405020304" pitchFamily="18" charset="0"/>
                <a:cs typeface="Times New Roman" pitchFamily="18" charset="0"/>
              </a:rPr>
              <a:t> </a:t>
            </a:r>
            <a:r>
              <a:rPr lang="en-US" altLang="zh-CN" sz="1600" dirty="0">
                <a:solidFill>
                  <a:srgbClr val="000000"/>
                </a:solidFill>
                <a:latin typeface="Times New Roman" panose="02020603050405020304" pitchFamily="18" charset="0"/>
                <a:cs typeface="Times New Roman" pitchFamily="18" charset="0"/>
              </a:rPr>
              <a:t>common</a:t>
            </a:r>
            <a:r>
              <a:rPr lang="en-US" altLang="zh-CN" sz="1600" dirty="0">
                <a:latin typeface="Times New Roman" panose="02020603050405020304" pitchFamily="18" charset="0"/>
                <a:cs typeface="Times New Roman" pitchFamily="18" charset="0"/>
              </a:rPr>
              <a:t> </a:t>
            </a:r>
            <a:r>
              <a:rPr lang="en-US" altLang="zh-CN" sz="1600" dirty="0">
                <a:solidFill>
                  <a:srgbClr val="000000"/>
                </a:solidFill>
                <a:latin typeface="Times New Roman" panose="02020603050405020304" pitchFamily="18" charset="0"/>
                <a:cs typeface="Times New Roman" pitchFamily="18" charset="0"/>
              </a:rPr>
              <a:t>causes</a:t>
            </a:r>
            <a:r>
              <a:rPr lang="en-US" altLang="zh-CN" sz="1600" dirty="0">
                <a:latin typeface="Times New Roman" panose="02020603050405020304" pitchFamily="18" charset="0"/>
                <a:cs typeface="Times New Roman" pitchFamily="18" charset="0"/>
              </a:rPr>
              <a:t> </a:t>
            </a:r>
            <a:r>
              <a:rPr lang="en-US" altLang="zh-CN" sz="1600" dirty="0">
                <a:solidFill>
                  <a:srgbClr val="000000"/>
                </a:solidFill>
                <a:latin typeface="Times New Roman" panose="02020603050405020304" pitchFamily="18" charset="0"/>
                <a:cs typeface="Times New Roman" pitchFamily="18" charset="0"/>
              </a:rPr>
              <a:t>of</a:t>
            </a:r>
            <a:r>
              <a:rPr lang="en-US" altLang="zh-CN" sz="1600" dirty="0">
                <a:latin typeface="Times New Roman" panose="02020603050405020304" pitchFamily="18" charset="0"/>
                <a:cs typeface="Times New Roman" pitchFamily="18" charset="0"/>
              </a:rPr>
              <a:t> </a:t>
            </a:r>
            <a:r>
              <a:rPr lang="en-US" altLang="zh-CN" sz="1600" dirty="0">
                <a:solidFill>
                  <a:srgbClr val="000000"/>
                </a:solidFill>
                <a:latin typeface="Times New Roman" panose="02020603050405020304" pitchFamily="18" charset="0"/>
                <a:cs typeface="Times New Roman" pitchFamily="18" charset="0"/>
              </a:rPr>
              <a:t>major</a:t>
            </a:r>
            <a:r>
              <a:rPr lang="en-US" altLang="zh-CN" sz="1600" dirty="0">
                <a:latin typeface="Times New Roman" panose="02020603050405020304" pitchFamily="18" charset="0"/>
                <a:cs typeface="Times New Roman" pitchFamily="18" charset="0"/>
              </a:rPr>
              <a:t> </a:t>
            </a:r>
            <a:r>
              <a:rPr lang="en-US" altLang="zh-CN" sz="1600" dirty="0">
                <a:solidFill>
                  <a:srgbClr val="000000"/>
                </a:solidFill>
                <a:latin typeface="Times New Roman" panose="02020603050405020304" pitchFamily="18" charset="0"/>
                <a:cs typeface="Times New Roman" pitchFamily="18" charset="0"/>
              </a:rPr>
              <a:t>weaknesses</a:t>
            </a:r>
            <a:r>
              <a:rPr lang="en-US" altLang="zh-CN" sz="1600" dirty="0">
                <a:latin typeface="Times New Roman" panose="02020603050405020304" pitchFamily="18" charset="0"/>
                <a:cs typeface="Times New Roman" pitchFamily="18" charset="0"/>
              </a:rPr>
              <a:t> </a:t>
            </a:r>
            <a:r>
              <a:rPr lang="en-US" altLang="zh-CN" sz="1600" dirty="0">
                <a:solidFill>
                  <a:srgbClr val="000000"/>
                </a:solidFill>
                <a:latin typeface="Times New Roman" panose="02020603050405020304" pitchFamily="18" charset="0"/>
                <a:cs typeface="Times New Roman" pitchFamily="18" charset="0"/>
              </a:rPr>
              <a:t>in</a:t>
            </a:r>
            <a:r>
              <a:rPr lang="en-US" altLang="zh-CN" sz="1600" dirty="0">
                <a:latin typeface="Times New Roman" panose="02020603050405020304" pitchFamily="18" charset="0"/>
                <a:cs typeface="Times New Roman" pitchFamily="18" charset="0"/>
              </a:rPr>
              <a:t> Step 2 </a:t>
            </a:r>
            <a:r>
              <a:rPr lang="en-US" altLang="zh-CN" sz="1600" dirty="0">
                <a:solidFill>
                  <a:srgbClr val="000000"/>
                </a:solidFill>
                <a:latin typeface="Times New Roman" panose="02020603050405020304" pitchFamily="18" charset="0"/>
                <a:cs typeface="Times New Roman" pitchFamily="18" charset="0"/>
              </a:rPr>
              <a:t>TMC</a:t>
            </a:r>
            <a:r>
              <a:rPr lang="en-US" altLang="zh-CN" sz="1600" dirty="0">
                <a:latin typeface="Times New Roman" panose="02020603050405020304" pitchFamily="18" charset="0"/>
                <a:cs typeface="Times New Roman" pitchFamily="18" charset="0"/>
              </a:rPr>
              <a:t> </a:t>
            </a:r>
            <a:r>
              <a:rPr lang="en-US" altLang="zh-CN" sz="1600" dirty="0">
                <a:solidFill>
                  <a:srgbClr val="000000"/>
                </a:solidFill>
                <a:latin typeface="Times New Roman" panose="02020603050405020304" pitchFamily="18" charset="0"/>
                <a:cs typeface="Times New Roman" pitchFamily="18" charset="0"/>
              </a:rPr>
              <a:t>reviews?</a:t>
            </a:r>
            <a:r>
              <a:rPr lang="en-US" altLang="zh-CN" sz="1600" dirty="0">
                <a:latin typeface="Times New Roman" panose="02020603050405020304" pitchFamily="18" charset="0"/>
                <a:cs typeface="Times New Roman" pitchFamily="18" charset="0"/>
              </a:rPr>
              <a:t>  </a:t>
            </a:r>
            <a:r>
              <a:rPr lang="en-US" altLang="zh-CN" sz="1600" dirty="0">
                <a:solidFill>
                  <a:srgbClr val="000000"/>
                </a:solidFill>
                <a:latin typeface="Times New Roman" panose="02020603050405020304" pitchFamily="18" charset="0"/>
                <a:cs typeface="Times New Roman" pitchFamily="18" charset="0"/>
              </a:rPr>
              <a:t>Yes! Certain types of weaknesses persist, specifically:</a:t>
            </a:r>
          </a:p>
          <a:p>
            <a:pPr marL="457200" indent="-274320">
              <a:spcAft>
                <a:spcPts val="300"/>
              </a:spcAft>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Proposed costs with their supporting BOEs could not be validated using independent cost models.</a:t>
            </a:r>
            <a:endParaRPr lang="en-US" sz="1600" dirty="0">
              <a:latin typeface="Times New Roman"/>
              <a:cs typeface="Times New Roman"/>
            </a:endParaRPr>
          </a:p>
          <a:p>
            <a:pPr marL="457200" indent="-274320">
              <a:spcAft>
                <a:spcPts val="300"/>
              </a:spcAft>
              <a:buFont typeface="Arial" panose="020B0604020202020204" pitchFamily="34" charset="0"/>
              <a:buChar char="•"/>
              <a:tabLst/>
            </a:pPr>
            <a:r>
              <a:rPr lang="en-US" sz="1600" dirty="0">
                <a:latin typeface="Times New Roman"/>
                <a:cs typeface="Times New Roman"/>
              </a:rPr>
              <a:t>The flowdown, traceability, completeness, consistency or stability of the top level mission or flight hardware requirements is flawed.</a:t>
            </a:r>
          </a:p>
          <a:p>
            <a:pPr marL="457200" indent="-274320">
              <a:spcAft>
                <a:spcPts val="300"/>
              </a:spcAft>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Development schedules that lack sufficient detail to verify their feasibility, have missing elements, allocate too little time for typical activities without sufficient rationale (e.g., AI&amp;T), or have too little funded schedule reserve for the identified development risks.</a:t>
            </a:r>
            <a:endParaRPr lang="en-US" sz="1600" dirty="0">
              <a:latin typeface="Times New Roman"/>
              <a:cs typeface="Times New Roman"/>
            </a:endParaRPr>
          </a:p>
          <a:p>
            <a:pPr marL="457200" indent="-274320">
              <a:spcAft>
                <a:spcPts val="300"/>
              </a:spcAft>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Inadequate verification plans.</a:t>
            </a:r>
          </a:p>
          <a:p>
            <a:pPr marL="457200" indent="-274320">
              <a:spcAft>
                <a:spcPts val="300"/>
              </a:spcAft>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Overstated instrument or Flight System TRLs (usually based on overstated heritage) or inadequate plans to demonstrate existing component technologies in newly integrated systems or operating in new environments. </a:t>
            </a:r>
          </a:p>
          <a:p>
            <a:pPr marL="457200" indent="-274320">
              <a:spcAft>
                <a:spcPts val="300"/>
              </a:spcAft>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Inadequate margins for technical resources.  Mass is the most common issue.</a:t>
            </a:r>
          </a:p>
          <a:p>
            <a:pPr marL="457200" indent="-274320">
              <a:spcAft>
                <a:spcPts val="300"/>
              </a:spcAft>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Thermal design is not demonstrated to be viable.</a:t>
            </a:r>
          </a:p>
          <a:p>
            <a:pPr marL="457200" indent="-274320">
              <a:spcAft>
                <a:spcPts val="300"/>
              </a:spcAft>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ACS performance claims are not supported.</a:t>
            </a:r>
          </a:p>
          <a:p>
            <a:pPr marL="457200" indent="-274320">
              <a:spcAft>
                <a:spcPts val="300"/>
              </a:spcAft>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Lack of time commitment from key management team</a:t>
            </a:r>
          </a:p>
          <a:p>
            <a:pPr marL="457200" indent="-274320">
              <a:spcAft>
                <a:spcPts val="300"/>
              </a:spcAft>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p:txBody>
      </p:sp>
      <p:sp>
        <p:nvSpPr>
          <p:cNvPr id="20" name="Slide Number Placeholder 19"/>
          <p:cNvSpPr>
            <a:spLocks noGrp="1"/>
          </p:cNvSpPr>
          <p:nvPr>
            <p:ph type="sldNum" sz="quarter" idx="12"/>
          </p:nvPr>
        </p:nvSpPr>
        <p:spPr/>
        <p:txBody>
          <a:bodyPr/>
          <a:lstStyle/>
          <a:p>
            <a:fld id="{B6F15528-21DE-4FAA-801E-634DDDAF4B2B}" type="slidenum">
              <a:rPr lang="en-US" smtClean="0"/>
              <a:pPr/>
              <a:t>12</a:t>
            </a:fld>
            <a:endParaRPr lang="en-US" dirty="0"/>
          </a:p>
        </p:txBody>
      </p:sp>
      <p:sp>
        <p:nvSpPr>
          <p:cNvPr id="21" name="TextBox 1"/>
          <p:cNvSpPr txBox="1"/>
          <p:nvPr/>
        </p:nvSpPr>
        <p:spPr>
          <a:xfrm>
            <a:off x="3352800" y="6587302"/>
            <a:ext cx="2387600" cy="194498"/>
          </a:xfrm>
          <a:prstGeom prst="rect">
            <a:avLst/>
          </a:prstGeom>
          <a:noFill/>
        </p:spPr>
        <p:txBody>
          <a:bodyPr wrap="square" lIns="0" tIns="0" rIns="0" rtlCol="0">
            <a:spAutoFit/>
          </a:bodyPr>
          <a:lstStyle/>
          <a:p>
            <a:pPr>
              <a:lnSpc>
                <a:spcPts val="1100"/>
              </a:lnSpc>
              <a:tabLst/>
            </a:pPr>
            <a:r>
              <a:rPr lang="en-US" altLang="zh-CN" sz="1200" i="1" dirty="0">
                <a:solidFill>
                  <a:srgbClr val="000000"/>
                </a:solidFill>
                <a:latin typeface="Times New Roman" pitchFamily="18" charset="0"/>
                <a:cs typeface="Times New Roman" pitchFamily="18" charset="0"/>
              </a:rPr>
              <a:t>Step 2 Lessons Learned</a:t>
            </a:r>
            <a:r>
              <a:rPr lang="en-US" altLang="zh-CN" sz="1200" dirty="0">
                <a:latin typeface="Times New Roman" pitchFamily="18" charset="0"/>
                <a:cs typeface="Times New Roman" pitchFamily="18" charset="0"/>
              </a:rPr>
              <a:t> </a:t>
            </a:r>
            <a:r>
              <a:rPr lang="en-US" altLang="zh-CN" sz="1200" i="1" dirty="0">
                <a:solidFill>
                  <a:srgbClr val="000000"/>
                </a:solidFill>
                <a:latin typeface="Times New Roman" pitchFamily="18" charset="0"/>
                <a:cs typeface="Times New Roman" pitchFamily="18" charset="0"/>
              </a:rPr>
              <a:t>Study</a:t>
            </a:r>
          </a:p>
        </p:txBody>
      </p:sp>
    </p:spTree>
    <p:extLst>
      <p:ext uri="{BB962C8B-B14F-4D97-AF65-F5344CB8AC3E}">
        <p14:creationId xmlns:p14="http://schemas.microsoft.com/office/powerpoint/2010/main" val="2298840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0" y="0"/>
            <a:ext cx="9144000" cy="1092200"/>
          </a:xfrm>
          <a:prstGeom prst="rect">
            <a:avLst/>
          </a:prstGeom>
          <a:noFill/>
        </p:spPr>
      </p:pic>
      <p:sp>
        <p:nvSpPr>
          <p:cNvPr id="2" name="TextBox 1"/>
          <p:cNvSpPr txBox="1"/>
          <p:nvPr/>
        </p:nvSpPr>
        <p:spPr>
          <a:xfrm>
            <a:off x="457200" y="1219200"/>
            <a:ext cx="8382000" cy="5245026"/>
          </a:xfrm>
          <a:prstGeom prst="rect">
            <a:avLst/>
          </a:prstGeom>
          <a:noFill/>
        </p:spPr>
        <p:txBody>
          <a:bodyPr wrap="square" lIns="0" tIns="0" rIns="0" rtlCol="0">
            <a:spAutoFit/>
          </a:bodyPr>
          <a:lstStyle/>
          <a:p>
            <a:pPr>
              <a:tabLst/>
            </a:pPr>
            <a:r>
              <a:rPr lang="en-US" altLang="zh-CN" sz="2000" dirty="0">
                <a:latin typeface="Times New Roman" pitchFamily="18" charset="0"/>
                <a:cs typeface="Times New Roman" pitchFamily="18" charset="0"/>
              </a:rPr>
              <a:t>There are four lessons learned studies on the evaluation of Step 1 proposals and Step 2 CSRs that are available on the SOMA homepage. They are:</a:t>
            </a:r>
          </a:p>
          <a:p>
            <a:pPr>
              <a:lnSpc>
                <a:spcPts val="3500"/>
              </a:lnSpc>
              <a:tabLst/>
            </a:pPr>
            <a:endParaRPr lang="en-US" altLang="zh-CN" sz="2000" b="1" dirty="0">
              <a:latin typeface="Times New Roman" pitchFamily="18" charset="0"/>
              <a:cs typeface="Times New Roman" pitchFamily="18" charset="0"/>
            </a:endParaRPr>
          </a:p>
          <a:p>
            <a:pPr marL="457200" indent="-457200">
              <a:buFont typeface="+mj-lt"/>
              <a:buAutoNum type="arabicParenR"/>
            </a:pPr>
            <a:r>
              <a:rPr lang="en-US" altLang="zh-CN" sz="2000" b="1" dirty="0">
                <a:latin typeface="Times New Roman" pitchFamily="18" charset="0"/>
                <a:cs typeface="Times New Roman" pitchFamily="18" charset="0"/>
              </a:rPr>
              <a:t>Common Management Major Weaknesses in Step 1 Proposals</a:t>
            </a:r>
          </a:p>
          <a:p>
            <a:pPr marL="457200" indent="-457200">
              <a:buFont typeface="+mj-lt"/>
              <a:buAutoNum type="arabicParenR"/>
              <a:tabLst/>
            </a:pPr>
            <a:r>
              <a:rPr lang="en-US" altLang="zh-CN" sz="2000" b="1" dirty="0">
                <a:latin typeface="Times New Roman" pitchFamily="18" charset="0"/>
                <a:cs typeface="Times New Roman" pitchFamily="18" charset="0"/>
              </a:rPr>
              <a:t>Summary of Lessons from Previous PI-Led Missions March 25, 2020</a:t>
            </a:r>
          </a:p>
          <a:p>
            <a:pPr marL="457200" indent="-457200">
              <a:buFont typeface="+mj-lt"/>
              <a:buAutoNum type="arabicParenR"/>
            </a:pPr>
            <a:r>
              <a:rPr lang="en-US" altLang="zh-CN" sz="2000" b="1" dirty="0">
                <a:latin typeface="Times New Roman" pitchFamily="18" charset="0"/>
                <a:cs typeface="Times New Roman" pitchFamily="18" charset="0"/>
              </a:rPr>
              <a:t>Instrument Considerations for Step 1 and Step 2 Proposals </a:t>
            </a:r>
          </a:p>
          <a:p>
            <a:pPr marL="457200" indent="-457200">
              <a:buFont typeface="+mj-lt"/>
              <a:buAutoNum type="arabicParenR"/>
              <a:tabLst/>
            </a:pPr>
            <a:r>
              <a:rPr lang="en-US" altLang="zh-CN" sz="2000" b="1" dirty="0">
                <a:latin typeface="Times New Roman" pitchFamily="18" charset="0"/>
                <a:cs typeface="Times New Roman" pitchFamily="18" charset="0"/>
              </a:rPr>
              <a:t>Instrument Considerations for Pre-Phase A Proposals </a:t>
            </a:r>
          </a:p>
          <a:p>
            <a:pPr marL="457200" indent="-457200">
              <a:lnSpc>
                <a:spcPts val="3500"/>
              </a:lnSpc>
              <a:buFont typeface="+mj-lt"/>
              <a:buAutoNum type="arabicParenR"/>
              <a:tabLst/>
            </a:pPr>
            <a:endParaRPr lang="en-US" altLang="zh-CN" sz="2000" dirty="0">
              <a:latin typeface="Times New Roman" pitchFamily="18" charset="0"/>
              <a:cs typeface="Times New Roman" pitchFamily="18" charset="0"/>
            </a:endParaRPr>
          </a:p>
          <a:p>
            <a:pPr>
              <a:tabLst/>
            </a:pPr>
            <a:r>
              <a:rPr lang="en-US" altLang="zh-CN" sz="2000" dirty="0">
                <a:latin typeface="Times New Roman" pitchFamily="18" charset="0"/>
                <a:cs typeface="Times New Roman" pitchFamily="18" charset="0"/>
              </a:rPr>
              <a:t>This presentation is an update to #2 without the Step 1 analysis and some edits to the final charts.</a:t>
            </a:r>
          </a:p>
          <a:p>
            <a:endParaRPr lang="en-US" altLang="zh-CN" sz="3200" b="1" dirty="0">
              <a:solidFill>
                <a:srgbClr val="000000"/>
              </a:solidFill>
              <a:latin typeface="Times New Roman" pitchFamily="18" charset="0"/>
              <a:cs typeface="Times New Roman" pitchFamily="18" charset="0"/>
            </a:endParaRPr>
          </a:p>
          <a:p>
            <a:pPr>
              <a:lnSpc>
                <a:spcPts val="3500"/>
              </a:lnSpc>
            </a:pPr>
            <a:endParaRPr lang="en-US" altLang="zh-CN" sz="3200" b="1" dirty="0">
              <a:solidFill>
                <a:srgbClr val="000000"/>
              </a:solidFill>
              <a:latin typeface="Times New Roman" pitchFamily="18" charset="0"/>
              <a:cs typeface="Times New Roman" pitchFamily="18" charset="0"/>
            </a:endParaRPr>
          </a:p>
          <a:p>
            <a:pPr>
              <a:lnSpc>
                <a:spcPts val="3500"/>
              </a:lnSpc>
            </a:pPr>
            <a:r>
              <a:rPr lang="en-US" altLang="zh-CN" sz="3200" b="1" dirty="0">
                <a:solidFill>
                  <a:srgbClr val="000000"/>
                </a:solidFill>
                <a:latin typeface="Times New Roman" pitchFamily="18" charset="0"/>
                <a:cs typeface="Times New Roman" pitchFamily="18" charset="0"/>
              </a:rPr>
              <a:t>SOMA homepage - http://soma.larc.nasa.gov/</a:t>
            </a:r>
          </a:p>
          <a:p>
            <a:pPr>
              <a:lnSpc>
                <a:spcPts val="3500"/>
              </a:lnSpc>
              <a:tabLst/>
            </a:pPr>
            <a:endParaRPr lang="en-US" altLang="zh-CN" sz="3198" b="1" dirty="0">
              <a:solidFill>
                <a:srgbClr val="000000"/>
              </a:solidFill>
              <a:latin typeface="Times New Roman" pitchFamily="18" charset="0"/>
              <a:cs typeface="Times New Roman" pitchFamily="18" charset="0"/>
            </a:endParaRPr>
          </a:p>
        </p:txBody>
      </p:sp>
      <p:sp>
        <p:nvSpPr>
          <p:cNvPr id="10" name="TextBox 9"/>
          <p:cNvSpPr txBox="1"/>
          <p:nvPr/>
        </p:nvSpPr>
        <p:spPr>
          <a:xfrm>
            <a:off x="1905000" y="381000"/>
            <a:ext cx="5343872" cy="502223"/>
          </a:xfrm>
          <a:prstGeom prst="rect">
            <a:avLst/>
          </a:prstGeom>
          <a:noFill/>
        </p:spPr>
        <p:txBody>
          <a:bodyPr wrap="none" lIns="0" tIns="0" rIns="0" rtlCol="0">
            <a:spAutoFit/>
          </a:bodyPr>
          <a:lstStyle/>
          <a:p>
            <a:pPr>
              <a:lnSpc>
                <a:spcPts val="3500"/>
              </a:lnSpc>
              <a:tabLst/>
            </a:pPr>
            <a:r>
              <a:rPr lang="en-US" altLang="zh-CN" sz="3198" b="1" dirty="0">
                <a:solidFill>
                  <a:srgbClr val="000000"/>
                </a:solidFill>
                <a:latin typeface="Times New Roman" pitchFamily="18" charset="0"/>
                <a:cs typeface="Times New Roman" pitchFamily="18" charset="0"/>
              </a:rPr>
              <a:t>TMC Studies and Assessments</a:t>
            </a:r>
          </a:p>
        </p:txBody>
      </p:sp>
      <p:sp>
        <p:nvSpPr>
          <p:cNvPr id="12" name="Slide Number Placeholder 11"/>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556229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8582406" y="6425184"/>
            <a:ext cx="335279" cy="312419"/>
          </a:xfrm>
          <a:custGeom>
            <a:avLst/>
            <a:gdLst>
              <a:gd name="connsiteX0" fmla="*/ 0 w 335279"/>
              <a:gd name="connsiteY0" fmla="*/ 156209 h 312419"/>
              <a:gd name="connsiteX1" fmla="*/ 167639 w 335279"/>
              <a:gd name="connsiteY1" fmla="*/ 0 h 312419"/>
              <a:gd name="connsiteX2" fmla="*/ 335279 w 335279"/>
              <a:gd name="connsiteY2" fmla="*/ 156209 h 312419"/>
              <a:gd name="connsiteX3" fmla="*/ 167639 w 335279"/>
              <a:gd name="connsiteY3" fmla="*/ 312420 h 312419"/>
              <a:gd name="connsiteX4" fmla="*/ 0 w 335279"/>
              <a:gd name="connsiteY4" fmla="*/ 156209 h 31241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335279" h="312419">
                <a:moveTo>
                  <a:pt x="0" y="156209"/>
                </a:moveTo>
                <a:cubicBezTo>
                  <a:pt x="0" y="70103"/>
                  <a:pt x="74675" y="0"/>
                  <a:pt x="167639" y="0"/>
                </a:cubicBezTo>
                <a:cubicBezTo>
                  <a:pt x="259841" y="0"/>
                  <a:pt x="335279" y="70103"/>
                  <a:pt x="335279" y="156209"/>
                </a:cubicBezTo>
                <a:cubicBezTo>
                  <a:pt x="335279" y="242315"/>
                  <a:pt x="259841" y="312420"/>
                  <a:pt x="167639" y="312420"/>
                </a:cubicBezTo>
                <a:cubicBezTo>
                  <a:pt x="74675" y="312420"/>
                  <a:pt x="0" y="242315"/>
                  <a:pt x="0" y="156209"/>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27" name="Picture 3"/>
          <p:cNvPicPr>
            <a:picLocks noChangeAspect="1" noChangeArrowheads="1"/>
          </p:cNvPicPr>
          <p:nvPr/>
        </p:nvPicPr>
        <p:blipFill>
          <a:blip r:embed="rId3" cstate="print"/>
          <a:srcRect/>
          <a:stretch>
            <a:fillRect/>
          </a:stretch>
        </p:blipFill>
        <p:spPr bwMode="auto">
          <a:xfrm>
            <a:off x="0" y="0"/>
            <a:ext cx="9144000" cy="1079500"/>
          </a:xfrm>
          <a:prstGeom prst="rect">
            <a:avLst/>
          </a:prstGeom>
          <a:noFill/>
        </p:spPr>
      </p:pic>
      <p:sp>
        <p:nvSpPr>
          <p:cNvPr id="6" name="TextBox 1"/>
          <p:cNvSpPr txBox="1"/>
          <p:nvPr/>
        </p:nvSpPr>
        <p:spPr>
          <a:xfrm flipH="1">
            <a:off x="1600200" y="228600"/>
            <a:ext cx="7086600" cy="846864"/>
          </a:xfrm>
          <a:prstGeom prst="rect">
            <a:avLst/>
          </a:prstGeom>
          <a:noFill/>
        </p:spPr>
        <p:txBody>
          <a:bodyPr wrap="square" lIns="0" tIns="0" rIns="0" rtlCol="0">
            <a:spAutoFit/>
          </a:bodyPr>
          <a:lstStyle/>
          <a:p>
            <a:pPr>
              <a:lnSpc>
                <a:spcPts val="3100"/>
              </a:lnSpc>
            </a:pPr>
            <a:r>
              <a:rPr lang="en-US" altLang="zh-CN" sz="2802" b="1" dirty="0">
                <a:solidFill>
                  <a:srgbClr val="000000"/>
                </a:solidFill>
                <a:latin typeface="Times New Roman" pitchFamily="18" charset="0"/>
                <a:cs typeface="Times New Roman" pitchFamily="18" charset="0"/>
              </a:rPr>
              <a:t>Step 2 Lessons Learned Study Update</a:t>
            </a:r>
          </a:p>
          <a:p>
            <a:pPr>
              <a:lnSpc>
                <a:spcPts val="3100"/>
              </a:lnSpc>
              <a:tabLst/>
            </a:pPr>
            <a:endParaRPr lang="en-US" altLang="zh-CN" sz="2802" b="1" dirty="0">
              <a:solidFill>
                <a:srgbClr val="000000"/>
              </a:solidFill>
              <a:latin typeface="Times New Roman" pitchFamily="18" charset="0"/>
              <a:cs typeface="Times New Roman" pitchFamily="18" charset="0"/>
            </a:endParaRPr>
          </a:p>
        </p:txBody>
      </p:sp>
      <p:sp>
        <p:nvSpPr>
          <p:cNvPr id="7" name="TextBox 1"/>
          <p:cNvSpPr txBox="1"/>
          <p:nvPr/>
        </p:nvSpPr>
        <p:spPr>
          <a:xfrm>
            <a:off x="533400" y="1143000"/>
            <a:ext cx="1765300" cy="279400"/>
          </a:xfrm>
          <a:prstGeom prst="rect">
            <a:avLst/>
          </a:prstGeom>
          <a:noFill/>
        </p:spPr>
        <p:txBody>
          <a:bodyPr wrap="none" lIns="0" tIns="0" rIns="0" rtlCol="0">
            <a:spAutoFit/>
          </a:bodyPr>
          <a:lstStyle/>
          <a:p>
            <a:pPr>
              <a:lnSpc>
                <a:spcPts val="2200"/>
              </a:lnSpc>
              <a:tabLst/>
            </a:pPr>
            <a:r>
              <a:rPr lang="en-US" altLang="zh-CN" sz="1998" b="1" dirty="0">
                <a:solidFill>
                  <a:srgbClr val="000000"/>
                </a:solidFill>
                <a:latin typeface="Times New Roman" pitchFamily="18" charset="0"/>
                <a:cs typeface="Times New Roman" pitchFamily="18" charset="0"/>
              </a:rPr>
              <a:t>Study</a:t>
            </a:r>
            <a:r>
              <a:rPr lang="en-US" altLang="zh-CN" sz="1998" dirty="0">
                <a:latin typeface="Times New Roman" pitchFamily="18" charset="0"/>
                <a:cs typeface="Times New Roman" pitchFamily="18" charset="0"/>
              </a:rPr>
              <a:t> </a:t>
            </a:r>
            <a:r>
              <a:rPr lang="en-US" altLang="zh-CN" sz="1998" b="1" dirty="0">
                <a:solidFill>
                  <a:srgbClr val="000000"/>
                </a:solidFill>
                <a:latin typeface="Times New Roman" pitchFamily="18" charset="0"/>
                <a:cs typeface="Times New Roman" pitchFamily="18" charset="0"/>
              </a:rPr>
              <a:t>Questions</a:t>
            </a:r>
          </a:p>
        </p:txBody>
      </p:sp>
      <p:sp>
        <p:nvSpPr>
          <p:cNvPr id="8" name="TextBox 1"/>
          <p:cNvSpPr txBox="1"/>
          <p:nvPr/>
        </p:nvSpPr>
        <p:spPr>
          <a:xfrm>
            <a:off x="533400" y="1600200"/>
            <a:ext cx="4326697" cy="260136"/>
          </a:xfrm>
          <a:prstGeom prst="rect">
            <a:avLst/>
          </a:prstGeom>
          <a:noFill/>
        </p:spPr>
        <p:txBody>
          <a:bodyPr wrap="none" lIns="0" tIns="0" rIns="0" rtlCol="0">
            <a:spAutoFit/>
          </a:bodyPr>
          <a:lstStyle/>
          <a:p>
            <a:pPr>
              <a:lnSpc>
                <a:spcPts val="1600"/>
              </a:lnSpc>
              <a:tabLst/>
            </a:pPr>
            <a:r>
              <a:rPr lang="en-US" altLang="zh-CN" sz="2000" dirty="0">
                <a:solidFill>
                  <a:srgbClr val="000000"/>
                </a:solidFill>
                <a:latin typeface="Times New Roman" pitchFamily="18" charset="0"/>
                <a:cs typeface="Times New Roman" pitchFamily="18" charset="0"/>
              </a:rPr>
              <a:t>What</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is</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the</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history</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of</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TMC</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Risk</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Ratings?</a:t>
            </a:r>
          </a:p>
        </p:txBody>
      </p:sp>
      <p:sp>
        <p:nvSpPr>
          <p:cNvPr id="9" name="TextBox 1"/>
          <p:cNvSpPr txBox="1"/>
          <p:nvPr/>
        </p:nvSpPr>
        <p:spPr>
          <a:xfrm>
            <a:off x="533400" y="1905000"/>
            <a:ext cx="4964501" cy="260136"/>
          </a:xfrm>
          <a:prstGeom prst="rect">
            <a:avLst/>
          </a:prstGeom>
          <a:noFill/>
        </p:spPr>
        <p:txBody>
          <a:bodyPr wrap="none" lIns="0" tIns="0" rIns="0" rtlCol="0">
            <a:spAutoFit/>
          </a:bodyPr>
          <a:lstStyle/>
          <a:p>
            <a:pPr>
              <a:lnSpc>
                <a:spcPts val="1600"/>
              </a:lnSpc>
              <a:tabLst/>
            </a:pPr>
            <a:r>
              <a:rPr lang="en-US" altLang="zh-CN" sz="2000" dirty="0">
                <a:solidFill>
                  <a:srgbClr val="000000"/>
                </a:solidFill>
                <a:latin typeface="Times New Roman" pitchFamily="18" charset="0"/>
                <a:cs typeface="Times New Roman" pitchFamily="18" charset="0"/>
              </a:rPr>
              <a:t>Are</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there</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common</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causes</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of</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major</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weaknesses?</a:t>
            </a:r>
          </a:p>
        </p:txBody>
      </p:sp>
      <p:sp>
        <p:nvSpPr>
          <p:cNvPr id="11" name="TextBox 1"/>
          <p:cNvSpPr txBox="1"/>
          <p:nvPr/>
        </p:nvSpPr>
        <p:spPr>
          <a:xfrm>
            <a:off x="609600" y="4495800"/>
            <a:ext cx="1502187" cy="332518"/>
          </a:xfrm>
          <a:prstGeom prst="rect">
            <a:avLst/>
          </a:prstGeom>
          <a:noFill/>
        </p:spPr>
        <p:txBody>
          <a:bodyPr wrap="none" lIns="0" tIns="0" rIns="0" rtlCol="0">
            <a:spAutoFit/>
          </a:bodyPr>
          <a:lstStyle/>
          <a:p>
            <a:pPr>
              <a:lnSpc>
                <a:spcPts val="2200"/>
              </a:lnSpc>
              <a:tabLst/>
            </a:pPr>
            <a:r>
              <a:rPr lang="en-US" altLang="zh-CN" sz="1998" b="1" dirty="0">
                <a:solidFill>
                  <a:srgbClr val="000000"/>
                </a:solidFill>
                <a:latin typeface="Times New Roman" pitchFamily="18" charset="0"/>
                <a:cs typeface="Times New Roman" pitchFamily="18" charset="0"/>
              </a:rPr>
              <a:t>Study Update</a:t>
            </a:r>
          </a:p>
        </p:txBody>
      </p:sp>
      <p:sp>
        <p:nvSpPr>
          <p:cNvPr id="12" name="TextBox 1"/>
          <p:cNvSpPr txBox="1"/>
          <p:nvPr/>
        </p:nvSpPr>
        <p:spPr>
          <a:xfrm>
            <a:off x="609600" y="4648876"/>
            <a:ext cx="8077200" cy="2008242"/>
          </a:xfrm>
          <a:prstGeom prst="rect">
            <a:avLst/>
          </a:prstGeom>
          <a:noFill/>
        </p:spPr>
        <p:txBody>
          <a:bodyPr wrap="square" lIns="0" tIns="0" rIns="0" rtlCol="0">
            <a:spAutoFit/>
          </a:bodyPr>
          <a:lstStyle/>
          <a:p>
            <a:pPr>
              <a:lnSpc>
                <a:spcPts val="2100"/>
              </a:lnSpc>
            </a:pPr>
            <a:endParaRPr lang="en-US" altLang="zh-CN" sz="2000" dirty="0">
              <a:solidFill>
                <a:srgbClr val="000000"/>
              </a:solidFill>
              <a:latin typeface="Times New Roman" pitchFamily="18" charset="0"/>
              <a:cs typeface="Times New Roman" pitchFamily="18" charset="0"/>
            </a:endParaRPr>
          </a:p>
          <a:p>
            <a:pPr>
              <a:lnSpc>
                <a:spcPts val="2100"/>
              </a:lnSpc>
              <a:spcAft>
                <a:spcPts val="300"/>
              </a:spcAft>
            </a:pPr>
            <a:r>
              <a:rPr lang="en-US" altLang="zh-CN" sz="2000" dirty="0">
                <a:solidFill>
                  <a:srgbClr val="000000"/>
                </a:solidFill>
                <a:latin typeface="Times New Roman" pitchFamily="18" charset="0"/>
                <a:cs typeface="Times New Roman" pitchFamily="18" charset="0"/>
              </a:rPr>
              <a:t>This update adds five new step 2 evaluations that were completed between 2017 and 2019:</a:t>
            </a:r>
          </a:p>
          <a:p>
            <a:pPr>
              <a:lnSpc>
                <a:spcPts val="2100"/>
              </a:lnSpc>
              <a:spcAft>
                <a:spcPts val="300"/>
              </a:spcAft>
            </a:pPr>
            <a:r>
              <a:rPr lang="en-US" altLang="zh-CN" sz="2000" dirty="0">
                <a:solidFill>
                  <a:srgbClr val="000000"/>
                </a:solidFill>
                <a:latin typeface="Times New Roman" pitchFamily="18" charset="0"/>
                <a:cs typeface="Times New Roman" pitchFamily="18" charset="0"/>
              </a:rPr>
              <a:t>Astrophysics MIDEX 2016, Astrophysics MO 2016, Heliophysics MO 2016, Heliophysics SMEX 2016, New Frontiers 4</a:t>
            </a:r>
          </a:p>
          <a:p>
            <a:pPr>
              <a:lnSpc>
                <a:spcPts val="2100"/>
              </a:lnSpc>
            </a:pPr>
            <a:endParaRPr lang="en-US" altLang="zh-CN" sz="2000" dirty="0">
              <a:solidFill>
                <a:srgbClr val="000000"/>
              </a:solidFill>
              <a:latin typeface="Times New Roman" pitchFamily="18" charset="0"/>
              <a:cs typeface="Times New Roman" pitchFamily="18" charset="0"/>
            </a:endParaRPr>
          </a:p>
          <a:p>
            <a:pPr>
              <a:lnSpc>
                <a:spcPts val="2100"/>
              </a:lnSpc>
              <a:tabLst/>
            </a:pPr>
            <a:endParaRPr lang="en-US" altLang="zh-CN" sz="2000" dirty="0">
              <a:solidFill>
                <a:srgbClr val="000000"/>
              </a:solidFill>
              <a:latin typeface="Times New Roman" pitchFamily="18" charset="0"/>
              <a:cs typeface="Times New Roman" pitchFamily="18" charset="0"/>
            </a:endParaRPr>
          </a:p>
        </p:txBody>
      </p:sp>
      <p:sp>
        <p:nvSpPr>
          <p:cNvPr id="16" name="Slide Number Placeholder 15"/>
          <p:cNvSpPr>
            <a:spLocks noGrp="1"/>
          </p:cNvSpPr>
          <p:nvPr>
            <p:ph type="sldNum" sz="quarter" idx="12"/>
          </p:nvPr>
        </p:nvSpPr>
        <p:spPr/>
        <p:txBody>
          <a:bodyPr/>
          <a:lstStyle/>
          <a:p>
            <a:fld id="{B6F15528-21DE-4FAA-801E-634DDDAF4B2B}" type="slidenum">
              <a:rPr lang="en-US" smtClean="0"/>
              <a:pPr/>
              <a:t>3</a:t>
            </a:fld>
            <a:endParaRPr lang="en-US" dirty="0"/>
          </a:p>
        </p:txBody>
      </p:sp>
      <p:sp>
        <p:nvSpPr>
          <p:cNvPr id="17" name="TextBox 1"/>
          <p:cNvSpPr txBox="1"/>
          <p:nvPr/>
        </p:nvSpPr>
        <p:spPr>
          <a:xfrm>
            <a:off x="3352800" y="6511102"/>
            <a:ext cx="2387600" cy="194498"/>
          </a:xfrm>
          <a:prstGeom prst="rect">
            <a:avLst/>
          </a:prstGeom>
          <a:noFill/>
        </p:spPr>
        <p:txBody>
          <a:bodyPr wrap="square" lIns="0" tIns="0" rIns="0" rtlCol="0">
            <a:spAutoFit/>
          </a:bodyPr>
          <a:lstStyle/>
          <a:p>
            <a:pPr>
              <a:lnSpc>
                <a:spcPts val="1100"/>
              </a:lnSpc>
              <a:tabLst/>
            </a:pPr>
            <a:r>
              <a:rPr lang="en-US" altLang="zh-CN" sz="1200" i="1" dirty="0">
                <a:solidFill>
                  <a:srgbClr val="000000"/>
                </a:solidFill>
                <a:latin typeface="Times New Roman" pitchFamily="18" charset="0"/>
                <a:cs typeface="Times New Roman" pitchFamily="18" charset="0"/>
              </a:rPr>
              <a:t>Step 2 Lessons Learned Study  </a:t>
            </a:r>
          </a:p>
        </p:txBody>
      </p:sp>
      <p:sp>
        <p:nvSpPr>
          <p:cNvPr id="19" name="Rectangle 18"/>
          <p:cNvSpPr/>
          <p:nvPr/>
        </p:nvSpPr>
        <p:spPr>
          <a:xfrm>
            <a:off x="533400" y="2286000"/>
            <a:ext cx="7620000" cy="2067233"/>
          </a:xfrm>
          <a:prstGeom prst="rect">
            <a:avLst/>
          </a:prstGeom>
        </p:spPr>
        <p:txBody>
          <a:bodyPr wrap="square">
            <a:spAutoFit/>
          </a:bodyPr>
          <a:lstStyle/>
          <a:p>
            <a:pPr>
              <a:lnSpc>
                <a:spcPts val="2200"/>
              </a:lnSpc>
              <a:tabLst/>
            </a:pPr>
            <a:r>
              <a:rPr lang="en-US" altLang="zh-CN" sz="2000" b="1" dirty="0">
                <a:solidFill>
                  <a:srgbClr val="000000"/>
                </a:solidFill>
                <a:latin typeface="Times New Roman" pitchFamily="18" charset="0"/>
                <a:cs typeface="Times New Roman" pitchFamily="18" charset="0"/>
              </a:rPr>
              <a:t>Results</a:t>
            </a:r>
          </a:p>
          <a:p>
            <a:pPr>
              <a:lnSpc>
                <a:spcPts val="2200"/>
              </a:lnSpc>
              <a:tabLst/>
            </a:pPr>
            <a:endParaRPr lang="en-US" altLang="zh-CN" sz="700" b="1" dirty="0">
              <a:solidFill>
                <a:srgbClr val="000000"/>
              </a:solidFill>
              <a:latin typeface="Times New Roman" pitchFamily="18" charset="0"/>
              <a:cs typeface="Times New Roman" pitchFamily="18" charset="0"/>
            </a:endParaRPr>
          </a:p>
          <a:p>
            <a:pPr>
              <a:lnSpc>
                <a:spcPts val="2200"/>
              </a:lnSpc>
            </a:pPr>
            <a:r>
              <a:rPr lang="en-US" altLang="zh-CN" sz="2000" dirty="0">
                <a:solidFill>
                  <a:srgbClr val="000000"/>
                </a:solidFill>
                <a:latin typeface="Times New Roman" pitchFamily="18" charset="0"/>
                <a:cs typeface="Times New Roman" pitchFamily="18" charset="0"/>
              </a:rPr>
              <a:t>Conduct</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a</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review</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of</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formal</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records</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of</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more</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than</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1200</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proposals</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and concept</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study reports</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retained</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by</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SOMA</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in</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the</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on-site</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archive</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library</a:t>
            </a:r>
            <a:r>
              <a:rPr lang="en-US" altLang="zh-CN" sz="2000" dirty="0">
                <a:latin typeface="Times New Roman" pitchFamily="18" charset="0"/>
                <a:cs typeface="Times New Roman" pitchFamily="18" charset="0"/>
              </a:rPr>
              <a:t>.</a:t>
            </a:r>
            <a:endParaRPr lang="en-US" altLang="zh-CN" sz="2000" dirty="0">
              <a:solidFill>
                <a:srgbClr val="000000"/>
              </a:solidFill>
              <a:latin typeface="Times New Roman" pitchFamily="18" charset="0"/>
              <a:cs typeface="Times New Roman" pitchFamily="18" charset="0"/>
            </a:endParaRPr>
          </a:p>
          <a:p>
            <a:pPr lvl="1">
              <a:lnSpc>
                <a:spcPts val="2200"/>
              </a:lnSpc>
            </a:pPr>
            <a:endParaRPr lang="en-US" altLang="zh-CN" sz="2000" dirty="0">
              <a:solidFill>
                <a:srgbClr val="FF0000"/>
              </a:solidFill>
              <a:latin typeface="Times New Roman" pitchFamily="18" charset="0"/>
              <a:cs typeface="Times New Roman" pitchFamily="18" charset="0"/>
            </a:endParaRPr>
          </a:p>
          <a:p>
            <a:pPr lvl="1">
              <a:lnSpc>
                <a:spcPts val="2200"/>
              </a:lnSpc>
            </a:pPr>
            <a:r>
              <a:rPr lang="en-US" altLang="zh-CN" sz="2000" dirty="0">
                <a:latin typeface="Times New Roman" pitchFamily="18" charset="0"/>
                <a:cs typeface="Times New Roman" pitchFamily="18" charset="0"/>
              </a:rPr>
              <a:t>Step 2 Major Weakness Trends and Common Causes (Step 1 results will not be presented today)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8582406" y="6425184"/>
            <a:ext cx="335279" cy="312419"/>
          </a:xfrm>
          <a:custGeom>
            <a:avLst/>
            <a:gdLst>
              <a:gd name="connsiteX0" fmla="*/ 0 w 335279"/>
              <a:gd name="connsiteY0" fmla="*/ 156209 h 312419"/>
              <a:gd name="connsiteX1" fmla="*/ 167639 w 335279"/>
              <a:gd name="connsiteY1" fmla="*/ 0 h 312419"/>
              <a:gd name="connsiteX2" fmla="*/ 335279 w 335279"/>
              <a:gd name="connsiteY2" fmla="*/ 156209 h 312419"/>
              <a:gd name="connsiteX3" fmla="*/ 167639 w 335279"/>
              <a:gd name="connsiteY3" fmla="*/ 312420 h 312419"/>
              <a:gd name="connsiteX4" fmla="*/ 0 w 335279"/>
              <a:gd name="connsiteY4" fmla="*/ 156209 h 31241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335279" h="312419">
                <a:moveTo>
                  <a:pt x="0" y="156209"/>
                </a:moveTo>
                <a:cubicBezTo>
                  <a:pt x="0" y="70103"/>
                  <a:pt x="74675" y="0"/>
                  <a:pt x="167639" y="0"/>
                </a:cubicBezTo>
                <a:cubicBezTo>
                  <a:pt x="259841" y="0"/>
                  <a:pt x="335279" y="70103"/>
                  <a:pt x="335279" y="156209"/>
                </a:cubicBezTo>
                <a:cubicBezTo>
                  <a:pt x="335279" y="242315"/>
                  <a:pt x="259841" y="312420"/>
                  <a:pt x="167639" y="312420"/>
                </a:cubicBezTo>
                <a:cubicBezTo>
                  <a:pt x="74675" y="312420"/>
                  <a:pt x="0" y="242315"/>
                  <a:pt x="0" y="156209"/>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27" name="Picture 3"/>
          <p:cNvPicPr>
            <a:picLocks noChangeAspect="1" noChangeArrowheads="1"/>
          </p:cNvPicPr>
          <p:nvPr/>
        </p:nvPicPr>
        <p:blipFill>
          <a:blip r:embed="rId3" cstate="print"/>
          <a:srcRect/>
          <a:stretch>
            <a:fillRect/>
          </a:stretch>
        </p:blipFill>
        <p:spPr bwMode="auto">
          <a:xfrm>
            <a:off x="0" y="0"/>
            <a:ext cx="9144000" cy="1079500"/>
          </a:xfrm>
          <a:prstGeom prst="rect">
            <a:avLst/>
          </a:prstGeom>
          <a:noFill/>
        </p:spPr>
      </p:pic>
      <p:sp>
        <p:nvSpPr>
          <p:cNvPr id="8" name="TextBox 1"/>
          <p:cNvSpPr txBox="1"/>
          <p:nvPr/>
        </p:nvSpPr>
        <p:spPr>
          <a:xfrm>
            <a:off x="419100" y="1249516"/>
            <a:ext cx="8305800" cy="5532284"/>
          </a:xfrm>
          <a:prstGeom prst="rect">
            <a:avLst/>
          </a:prstGeom>
          <a:noFill/>
        </p:spPr>
        <p:txBody>
          <a:bodyPr wrap="square" lIns="0" tIns="0" rIns="0" rtlCol="0">
            <a:spAutoFit/>
          </a:bodyPr>
          <a:lstStyle/>
          <a:p>
            <a:r>
              <a:rPr lang="en-US" altLang="zh-CN" sz="2000" dirty="0">
                <a:solidFill>
                  <a:srgbClr val="000000"/>
                </a:solidFill>
                <a:latin typeface="Times New Roman" pitchFamily="18" charset="0"/>
                <a:cs typeface="Times New Roman" pitchFamily="18" charset="0"/>
              </a:rPr>
              <a:t>The common causes of Major Weaknesses from 147 CSRs are summarized.</a:t>
            </a:r>
          </a:p>
          <a:p>
            <a:pPr>
              <a:tabLst/>
            </a:pPr>
            <a:endParaRPr lang="en-US" altLang="zh-CN" sz="1000" b="1" u="sng" dirty="0">
              <a:solidFill>
                <a:srgbClr val="000000"/>
              </a:solidFill>
              <a:latin typeface="Times New Roman" pitchFamily="18" charset="0"/>
              <a:cs typeface="Times New Roman" pitchFamily="18" charset="0"/>
            </a:endParaRPr>
          </a:p>
          <a:p>
            <a:pPr>
              <a:tabLst/>
            </a:pPr>
            <a:r>
              <a:rPr lang="en-US" altLang="zh-CN" sz="2000" b="1" u="sng" dirty="0">
                <a:solidFill>
                  <a:srgbClr val="000000"/>
                </a:solidFill>
                <a:latin typeface="Times New Roman" pitchFamily="18" charset="0"/>
                <a:cs typeface="Times New Roman" pitchFamily="18" charset="0"/>
              </a:rPr>
              <a:t>Step</a:t>
            </a:r>
            <a:r>
              <a:rPr lang="en-US" altLang="zh-CN" sz="2000" u="sng" dirty="0">
                <a:latin typeface="Times New Roman" pitchFamily="18" charset="0"/>
                <a:cs typeface="Times New Roman" pitchFamily="18" charset="0"/>
              </a:rPr>
              <a:t> </a:t>
            </a:r>
            <a:r>
              <a:rPr lang="en-US" altLang="zh-CN" sz="2000" b="1" u="sng" dirty="0">
                <a:solidFill>
                  <a:srgbClr val="000000"/>
                </a:solidFill>
                <a:latin typeface="Times New Roman" pitchFamily="18" charset="0"/>
                <a:cs typeface="Times New Roman" pitchFamily="18" charset="0"/>
              </a:rPr>
              <a:t>2</a:t>
            </a:r>
            <a:r>
              <a:rPr lang="en-US" altLang="zh-CN" sz="2000" u="sng" dirty="0">
                <a:latin typeface="Times New Roman" pitchFamily="18" charset="0"/>
                <a:cs typeface="Times New Roman" pitchFamily="18" charset="0"/>
              </a:rPr>
              <a:t> </a:t>
            </a:r>
            <a:r>
              <a:rPr lang="en-US" altLang="zh-CN" sz="2000" b="1" u="sng" dirty="0">
                <a:solidFill>
                  <a:srgbClr val="000000"/>
                </a:solidFill>
                <a:latin typeface="Times New Roman" pitchFamily="18" charset="0"/>
                <a:cs typeface="Times New Roman" pitchFamily="18" charset="0"/>
              </a:rPr>
              <a:t>Technical</a:t>
            </a:r>
            <a:r>
              <a:rPr lang="en-US" altLang="zh-CN" sz="2000" u="sng" dirty="0">
                <a:latin typeface="Times New Roman" pitchFamily="18" charset="0"/>
                <a:cs typeface="Times New Roman" pitchFamily="18" charset="0"/>
              </a:rPr>
              <a:t> </a:t>
            </a:r>
            <a:r>
              <a:rPr lang="en-US" altLang="zh-CN" sz="2000" b="1" u="sng" dirty="0">
                <a:solidFill>
                  <a:srgbClr val="000000"/>
                </a:solidFill>
                <a:latin typeface="Times New Roman" pitchFamily="18" charset="0"/>
                <a:cs typeface="Times New Roman" pitchFamily="18" charset="0"/>
              </a:rPr>
              <a:t>Major</a:t>
            </a:r>
            <a:r>
              <a:rPr lang="en-US" altLang="zh-CN" sz="2000" u="sng" dirty="0">
                <a:latin typeface="Times New Roman" pitchFamily="18" charset="0"/>
                <a:cs typeface="Times New Roman" pitchFamily="18" charset="0"/>
              </a:rPr>
              <a:t> </a:t>
            </a:r>
            <a:r>
              <a:rPr lang="en-US" altLang="zh-CN" sz="2000" b="1" u="sng" dirty="0">
                <a:solidFill>
                  <a:srgbClr val="000000"/>
                </a:solidFill>
                <a:latin typeface="Times New Roman" pitchFamily="18" charset="0"/>
                <a:cs typeface="Times New Roman" pitchFamily="18" charset="0"/>
              </a:rPr>
              <a:t>Weaknesses</a:t>
            </a:r>
          </a:p>
          <a:p>
            <a:pPr>
              <a:tabLst/>
            </a:pPr>
            <a:endParaRPr lang="en-US" altLang="zh-CN" sz="1200" dirty="0">
              <a:solidFill>
                <a:srgbClr val="000000"/>
              </a:solidFill>
              <a:latin typeface="Times New Roman" pitchFamily="18" charset="0"/>
              <a:cs typeface="Times New Roman" pitchFamily="18" charset="0"/>
            </a:endParaRPr>
          </a:p>
          <a:p>
            <a:pPr>
              <a:spcAft>
                <a:spcPts val="300"/>
              </a:spcAft>
              <a:tabLst/>
            </a:pPr>
            <a:r>
              <a:rPr lang="en-US" altLang="zh-CN" sz="2000" dirty="0">
                <a:solidFill>
                  <a:srgbClr val="000000"/>
                </a:solidFill>
                <a:latin typeface="Times New Roman" pitchFamily="18" charset="0"/>
                <a:cs typeface="Times New Roman" pitchFamily="18" charset="0"/>
              </a:rPr>
              <a:t>Issues</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with</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requirements</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definition</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and</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flow</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down,</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overstated</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heritage,</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and</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inadequate plans</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for</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verification</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dominate</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the</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technical</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category.</a:t>
            </a:r>
          </a:p>
          <a:p>
            <a:pPr marL="457200" indent="-457200">
              <a:buFont typeface="Arial" panose="020B0604020202020204" pitchFamily="34" charset="0"/>
              <a:buChar char="•"/>
              <a:tabLst/>
            </a:pPr>
            <a:r>
              <a:rPr lang="en-US" altLang="zh-CN" sz="2000" b="1" dirty="0">
                <a:solidFill>
                  <a:srgbClr val="000000"/>
                </a:solidFill>
                <a:latin typeface="Times New Roman" pitchFamily="18" charset="0"/>
                <a:cs typeface="Times New Roman" pitchFamily="18" charset="0"/>
              </a:rPr>
              <a:t>Requirements</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These major</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weaknesses</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are</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due</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to</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problems</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with requirements</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definition,</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traceability and</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flow</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down.</a:t>
            </a:r>
          </a:p>
          <a:p>
            <a:pPr marL="457200" indent="-457200">
              <a:buFont typeface="Arial" panose="020B0604020202020204" pitchFamily="34" charset="0"/>
              <a:buChar char="•"/>
              <a:tabLst/>
            </a:pPr>
            <a:r>
              <a:rPr lang="en-US" altLang="zh-CN" sz="2000" b="1" dirty="0">
                <a:solidFill>
                  <a:srgbClr val="000000"/>
                </a:solidFill>
                <a:latin typeface="Times New Roman" pitchFamily="18" charset="0"/>
                <a:cs typeface="Times New Roman" pitchFamily="18" charset="0"/>
              </a:rPr>
              <a:t>Verification</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These weaknesses are</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due</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to</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issues</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with</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inadequate</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plans</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for verification.</a:t>
            </a:r>
          </a:p>
          <a:p>
            <a:pPr marL="914400" lvl="1" indent="-457200">
              <a:buFont typeface="Arial" panose="020B0604020202020204" pitchFamily="34" charset="0"/>
              <a:buChar char="•"/>
            </a:pPr>
            <a:r>
              <a:rPr lang="en-US" altLang="zh-CN" sz="2000" dirty="0">
                <a:solidFill>
                  <a:srgbClr val="000000"/>
                </a:solidFill>
                <a:latin typeface="Times New Roman" pitchFamily="18" charset="0"/>
                <a:cs typeface="Times New Roman" pitchFamily="18" charset="0"/>
              </a:rPr>
              <a:t>CSRs</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with</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this</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weakness</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also</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often</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had</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a</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major</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weakness</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related</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to</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requirements, system</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complexity,</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or</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design</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maturity.</a:t>
            </a:r>
          </a:p>
          <a:p>
            <a:pPr marL="457200" indent="-457200">
              <a:buFont typeface="Arial" panose="020B0604020202020204" pitchFamily="34" charset="0"/>
              <a:buChar char="•"/>
            </a:pPr>
            <a:r>
              <a:rPr lang="en-US" altLang="zh-CN" sz="2000" b="1" dirty="0">
                <a:solidFill>
                  <a:srgbClr val="000000"/>
                </a:solidFill>
                <a:latin typeface="Times New Roman" pitchFamily="18" charset="0"/>
                <a:cs typeface="Times New Roman" pitchFamily="18" charset="0"/>
              </a:rPr>
              <a:t>Heritage</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These weaknesses are</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due</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to</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issues</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with</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the</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implementation</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of</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heritage</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elements or the support of heritage claims.</a:t>
            </a:r>
          </a:p>
          <a:p>
            <a:pPr marL="914400" lvl="1" indent="-457200">
              <a:buFont typeface="Arial" panose="020B0604020202020204" pitchFamily="34" charset="0"/>
              <a:buChar char="•"/>
            </a:pPr>
            <a:r>
              <a:rPr lang="en-US" altLang="zh-CN" sz="2000" dirty="0">
                <a:solidFill>
                  <a:srgbClr val="000000"/>
                </a:solidFill>
                <a:latin typeface="Times New Roman" pitchFamily="18" charset="0"/>
                <a:cs typeface="Times New Roman" pitchFamily="18" charset="0"/>
              </a:rPr>
              <a:t>Overstatement</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of</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the</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benefits</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of</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the</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heritage</a:t>
            </a:r>
          </a:p>
          <a:p>
            <a:pPr marL="914400" lvl="1" indent="-457200">
              <a:buFont typeface="Arial" panose="020B0604020202020204" pitchFamily="34" charset="0"/>
              <a:buChar char="•"/>
            </a:pPr>
            <a:r>
              <a:rPr lang="en-US" altLang="zh-CN" sz="2000" dirty="0">
                <a:solidFill>
                  <a:srgbClr val="000000"/>
                </a:solidFill>
                <a:latin typeface="Times New Roman" pitchFamily="18" charset="0"/>
                <a:cs typeface="Times New Roman" pitchFamily="18" charset="0"/>
              </a:rPr>
              <a:t>Modifications</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of the</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heritage</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element</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is</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required</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but</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not</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adequately</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accounted</a:t>
            </a:r>
            <a:r>
              <a:rPr lang="en-US" altLang="zh-CN" sz="2000" dirty="0">
                <a:latin typeface="Times New Roman"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for in the proposal.</a:t>
            </a:r>
          </a:p>
          <a:p>
            <a:pPr>
              <a:tabLst>
                <a:tab pos="228600" algn="l"/>
              </a:tabLst>
            </a:pPr>
            <a:endParaRPr lang="en-US" altLang="zh-CN" sz="2400" dirty="0">
              <a:solidFill>
                <a:srgbClr val="000000"/>
              </a:solidFill>
              <a:latin typeface="Times New Roman" pitchFamily="18" charset="0"/>
              <a:cs typeface="Times New Roman" pitchFamily="18" charset="0"/>
            </a:endParaRPr>
          </a:p>
        </p:txBody>
      </p:sp>
      <p:sp>
        <p:nvSpPr>
          <p:cNvPr id="17" name="TextBox 1"/>
          <p:cNvSpPr txBox="1"/>
          <p:nvPr/>
        </p:nvSpPr>
        <p:spPr>
          <a:xfrm>
            <a:off x="749300" y="5829300"/>
            <a:ext cx="0" cy="12700"/>
          </a:xfrm>
          <a:prstGeom prst="rect">
            <a:avLst/>
          </a:prstGeom>
          <a:noFill/>
        </p:spPr>
        <p:txBody>
          <a:bodyPr wrap="none" lIns="0" tIns="0" rIns="0" rtlCol="0">
            <a:spAutoFit/>
          </a:bodyPr>
          <a:lstStyle/>
          <a:p>
            <a:pPr>
              <a:lnSpc>
                <a:spcPts val="100"/>
              </a:lnSpc>
              <a:tabLst/>
            </a:pPr>
            <a:r>
              <a:rPr lang="en-US" altLang="zh-CN" sz="198" dirty="0">
                <a:solidFill>
                  <a:srgbClr val="010000"/>
                </a:solidFill>
                <a:latin typeface="Times New Roman" pitchFamily="18" charset="0"/>
                <a:cs typeface="Times New Roman" pitchFamily="18" charset="0"/>
              </a:rPr>
              <a:t>•</a:t>
            </a:r>
          </a:p>
        </p:txBody>
      </p:sp>
      <p:sp>
        <p:nvSpPr>
          <p:cNvPr id="18" name="TextBox 1"/>
          <p:cNvSpPr txBox="1"/>
          <p:nvPr/>
        </p:nvSpPr>
        <p:spPr>
          <a:xfrm>
            <a:off x="1219200" y="381000"/>
            <a:ext cx="7998408" cy="443711"/>
          </a:xfrm>
          <a:prstGeom prst="rect">
            <a:avLst/>
          </a:prstGeom>
          <a:noFill/>
        </p:spPr>
        <p:txBody>
          <a:bodyPr wrap="none" lIns="0" tIns="0" rIns="0" rtlCol="0">
            <a:spAutoFit/>
          </a:bodyPr>
          <a:lstStyle/>
          <a:p>
            <a:pPr>
              <a:lnSpc>
                <a:spcPts val="3100"/>
              </a:lnSpc>
              <a:tabLst/>
            </a:pPr>
            <a:r>
              <a:rPr lang="en-US" altLang="zh-CN" sz="2802" b="1" dirty="0">
                <a:solidFill>
                  <a:srgbClr val="000000"/>
                </a:solidFill>
                <a:latin typeface="Times New Roman" pitchFamily="18" charset="0"/>
                <a:cs typeface="Times New Roman" pitchFamily="18" charset="0"/>
              </a:rPr>
              <a:t>Step</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2</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Common</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Causes</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of</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Major</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Weaknesses</a:t>
            </a:r>
            <a:r>
              <a:rPr lang="en-US" altLang="zh-CN" sz="2802" dirty="0">
                <a:latin typeface="Times New Roman" pitchFamily="18" charset="0"/>
                <a:cs typeface="Times New Roman" pitchFamily="18" charset="0"/>
              </a:rPr>
              <a:t> </a:t>
            </a:r>
            <a:r>
              <a:rPr lang="en-US" altLang="zh-CN" sz="2400" b="1" dirty="0">
                <a:solidFill>
                  <a:srgbClr val="000000"/>
                </a:solidFill>
                <a:latin typeface="Times New Roman" pitchFamily="18" charset="0"/>
                <a:cs typeface="Times New Roman" pitchFamily="18" charset="0"/>
              </a:rPr>
              <a:t>(1</a:t>
            </a:r>
            <a:r>
              <a:rPr lang="en-US" altLang="zh-CN" sz="2400" dirty="0">
                <a:latin typeface="Times New Roman" pitchFamily="18" charset="0"/>
                <a:cs typeface="Times New Roman" pitchFamily="18" charset="0"/>
              </a:rPr>
              <a:t> </a:t>
            </a:r>
            <a:r>
              <a:rPr lang="en-US" altLang="zh-CN" sz="2400" b="1" dirty="0">
                <a:solidFill>
                  <a:srgbClr val="000000"/>
                </a:solidFill>
                <a:latin typeface="Times New Roman" pitchFamily="18" charset="0"/>
                <a:cs typeface="Times New Roman" pitchFamily="18" charset="0"/>
              </a:rPr>
              <a:t>of</a:t>
            </a:r>
            <a:r>
              <a:rPr lang="en-US" altLang="zh-CN" sz="2400" dirty="0">
                <a:latin typeface="Times New Roman" pitchFamily="18" charset="0"/>
                <a:cs typeface="Times New Roman" pitchFamily="18" charset="0"/>
              </a:rPr>
              <a:t> </a:t>
            </a:r>
            <a:r>
              <a:rPr lang="en-US" altLang="zh-CN" sz="2400" b="1" dirty="0">
                <a:solidFill>
                  <a:srgbClr val="000000"/>
                </a:solidFill>
                <a:latin typeface="Times New Roman" pitchFamily="18" charset="0"/>
                <a:cs typeface="Times New Roman" pitchFamily="18" charset="0"/>
              </a:rPr>
              <a:t>4)</a:t>
            </a:r>
          </a:p>
        </p:txBody>
      </p:sp>
      <p:sp>
        <p:nvSpPr>
          <p:cNvPr id="21" name="Slide Number Placeholder 20"/>
          <p:cNvSpPr>
            <a:spLocks noGrp="1"/>
          </p:cNvSpPr>
          <p:nvPr>
            <p:ph type="sldNum" sz="quarter" idx="12"/>
          </p:nvPr>
        </p:nvSpPr>
        <p:spPr/>
        <p:txBody>
          <a:bodyPr/>
          <a:lstStyle/>
          <a:p>
            <a:fld id="{B6F15528-21DE-4FAA-801E-634DDDAF4B2B}" type="slidenum">
              <a:rPr lang="en-US" smtClean="0"/>
              <a:pPr/>
              <a:t>4</a:t>
            </a:fld>
            <a:endParaRPr lang="en-US" dirty="0"/>
          </a:p>
        </p:txBody>
      </p:sp>
      <p:sp>
        <p:nvSpPr>
          <p:cNvPr id="22" name="TextBox 1"/>
          <p:cNvSpPr txBox="1"/>
          <p:nvPr/>
        </p:nvSpPr>
        <p:spPr>
          <a:xfrm>
            <a:off x="3352800" y="6587302"/>
            <a:ext cx="2387600" cy="194498"/>
          </a:xfrm>
          <a:prstGeom prst="rect">
            <a:avLst/>
          </a:prstGeom>
          <a:noFill/>
        </p:spPr>
        <p:txBody>
          <a:bodyPr wrap="square" lIns="0" tIns="0" rIns="0" rtlCol="0">
            <a:spAutoFit/>
          </a:bodyPr>
          <a:lstStyle/>
          <a:p>
            <a:pPr>
              <a:lnSpc>
                <a:spcPts val="1100"/>
              </a:lnSpc>
              <a:tabLst/>
            </a:pPr>
            <a:r>
              <a:rPr lang="en-US" altLang="zh-CN" sz="1200" i="1" dirty="0">
                <a:solidFill>
                  <a:srgbClr val="000000"/>
                </a:solidFill>
                <a:latin typeface="Times New Roman" pitchFamily="18" charset="0"/>
                <a:cs typeface="Times New Roman" pitchFamily="18" charset="0"/>
              </a:rPr>
              <a:t>Step 2 Lessons Learned</a:t>
            </a:r>
            <a:r>
              <a:rPr lang="en-US" altLang="zh-CN" sz="1200" dirty="0">
                <a:latin typeface="Times New Roman" pitchFamily="18" charset="0"/>
                <a:cs typeface="Times New Roman" pitchFamily="18" charset="0"/>
              </a:rPr>
              <a:t> </a:t>
            </a:r>
            <a:r>
              <a:rPr lang="en-US" altLang="zh-CN" sz="1200" i="1" dirty="0">
                <a:solidFill>
                  <a:srgbClr val="000000"/>
                </a:solidFill>
                <a:latin typeface="Times New Roman" pitchFamily="18" charset="0"/>
                <a:cs typeface="Times New Roman" pitchFamily="18" charset="0"/>
              </a:rPr>
              <a:t>Study</a:t>
            </a:r>
          </a:p>
        </p:txBody>
      </p:sp>
    </p:spTree>
    <p:extLst>
      <p:ext uri="{BB962C8B-B14F-4D97-AF65-F5344CB8AC3E}">
        <p14:creationId xmlns:p14="http://schemas.microsoft.com/office/powerpoint/2010/main" val="2091680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8582406" y="6425184"/>
            <a:ext cx="335279" cy="312419"/>
          </a:xfrm>
          <a:custGeom>
            <a:avLst/>
            <a:gdLst>
              <a:gd name="connsiteX0" fmla="*/ 0 w 335279"/>
              <a:gd name="connsiteY0" fmla="*/ 156209 h 312419"/>
              <a:gd name="connsiteX1" fmla="*/ 167639 w 335279"/>
              <a:gd name="connsiteY1" fmla="*/ 0 h 312419"/>
              <a:gd name="connsiteX2" fmla="*/ 335279 w 335279"/>
              <a:gd name="connsiteY2" fmla="*/ 156209 h 312419"/>
              <a:gd name="connsiteX3" fmla="*/ 167639 w 335279"/>
              <a:gd name="connsiteY3" fmla="*/ 312420 h 312419"/>
              <a:gd name="connsiteX4" fmla="*/ 0 w 335279"/>
              <a:gd name="connsiteY4" fmla="*/ 156209 h 31241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335279" h="312419">
                <a:moveTo>
                  <a:pt x="0" y="156209"/>
                </a:moveTo>
                <a:cubicBezTo>
                  <a:pt x="0" y="70103"/>
                  <a:pt x="74675" y="0"/>
                  <a:pt x="167639" y="0"/>
                </a:cubicBezTo>
                <a:cubicBezTo>
                  <a:pt x="259841" y="0"/>
                  <a:pt x="335279" y="70103"/>
                  <a:pt x="335279" y="156209"/>
                </a:cubicBezTo>
                <a:cubicBezTo>
                  <a:pt x="335279" y="242315"/>
                  <a:pt x="259841" y="312420"/>
                  <a:pt x="167639" y="312420"/>
                </a:cubicBezTo>
                <a:cubicBezTo>
                  <a:pt x="74675" y="312420"/>
                  <a:pt x="0" y="242315"/>
                  <a:pt x="0" y="156209"/>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27" name="Picture 3"/>
          <p:cNvPicPr>
            <a:picLocks noChangeAspect="1" noChangeArrowheads="1"/>
          </p:cNvPicPr>
          <p:nvPr/>
        </p:nvPicPr>
        <p:blipFill>
          <a:blip r:embed="rId3" cstate="print"/>
          <a:srcRect/>
          <a:stretch>
            <a:fillRect/>
          </a:stretch>
        </p:blipFill>
        <p:spPr bwMode="auto">
          <a:xfrm>
            <a:off x="0" y="0"/>
            <a:ext cx="9144000" cy="1079500"/>
          </a:xfrm>
          <a:prstGeom prst="rect">
            <a:avLst/>
          </a:prstGeom>
          <a:noFill/>
        </p:spPr>
      </p:pic>
      <p:sp>
        <p:nvSpPr>
          <p:cNvPr id="6" name="TextBox 1"/>
          <p:cNvSpPr txBox="1"/>
          <p:nvPr/>
        </p:nvSpPr>
        <p:spPr>
          <a:xfrm>
            <a:off x="457200" y="1206661"/>
            <a:ext cx="5285871" cy="289823"/>
          </a:xfrm>
          <a:prstGeom prst="rect">
            <a:avLst/>
          </a:prstGeom>
          <a:noFill/>
        </p:spPr>
        <p:txBody>
          <a:bodyPr wrap="none" lIns="0" tIns="0" rIns="0" rtlCol="0">
            <a:spAutoFit/>
          </a:bodyPr>
          <a:lstStyle/>
          <a:p>
            <a:pPr>
              <a:lnSpc>
                <a:spcPts val="1900"/>
              </a:lnSpc>
              <a:tabLst/>
            </a:pPr>
            <a:r>
              <a:rPr lang="en-US" altLang="zh-CN" sz="2000" b="1" u="sng" dirty="0">
                <a:solidFill>
                  <a:srgbClr val="000000"/>
                </a:solidFill>
                <a:latin typeface="Times New Roman" pitchFamily="18" charset="0"/>
                <a:cs typeface="Times New Roman" pitchFamily="18" charset="0"/>
              </a:rPr>
              <a:t>Step</a:t>
            </a:r>
            <a:r>
              <a:rPr lang="en-US" altLang="zh-CN" sz="2000" u="sng" dirty="0">
                <a:latin typeface="Times New Roman" pitchFamily="18" charset="0"/>
                <a:cs typeface="Times New Roman" pitchFamily="18" charset="0"/>
              </a:rPr>
              <a:t> </a:t>
            </a:r>
            <a:r>
              <a:rPr lang="en-US" altLang="zh-CN" sz="2000" b="1" u="sng" dirty="0">
                <a:solidFill>
                  <a:srgbClr val="000000"/>
                </a:solidFill>
                <a:latin typeface="Times New Roman" pitchFamily="18" charset="0"/>
                <a:cs typeface="Times New Roman" pitchFamily="18" charset="0"/>
              </a:rPr>
              <a:t>2</a:t>
            </a:r>
            <a:r>
              <a:rPr lang="en-US" altLang="zh-CN" sz="2000" u="sng" dirty="0">
                <a:latin typeface="Times New Roman" pitchFamily="18" charset="0"/>
                <a:cs typeface="Times New Roman" pitchFamily="18" charset="0"/>
              </a:rPr>
              <a:t> </a:t>
            </a:r>
            <a:r>
              <a:rPr lang="en-US" altLang="zh-CN" sz="2000" b="1" u="sng" dirty="0">
                <a:solidFill>
                  <a:srgbClr val="000000"/>
                </a:solidFill>
                <a:latin typeface="Times New Roman" pitchFamily="18" charset="0"/>
                <a:cs typeface="Times New Roman" pitchFamily="18" charset="0"/>
              </a:rPr>
              <a:t>Technical</a:t>
            </a:r>
            <a:r>
              <a:rPr lang="en-US" altLang="zh-CN" sz="2000" u="sng" dirty="0">
                <a:latin typeface="Times New Roman" pitchFamily="18" charset="0"/>
                <a:cs typeface="Times New Roman" pitchFamily="18" charset="0"/>
              </a:rPr>
              <a:t> </a:t>
            </a:r>
            <a:r>
              <a:rPr lang="en-US" altLang="zh-CN" sz="2000" b="1" u="sng" dirty="0">
                <a:solidFill>
                  <a:srgbClr val="000000"/>
                </a:solidFill>
                <a:latin typeface="Times New Roman" pitchFamily="18" charset="0"/>
                <a:cs typeface="Times New Roman" pitchFamily="18" charset="0"/>
              </a:rPr>
              <a:t>Major</a:t>
            </a:r>
            <a:r>
              <a:rPr lang="en-US" altLang="zh-CN" sz="2000" u="sng" dirty="0">
                <a:latin typeface="Times New Roman" pitchFamily="18" charset="0"/>
                <a:cs typeface="Times New Roman" pitchFamily="18" charset="0"/>
              </a:rPr>
              <a:t> </a:t>
            </a:r>
            <a:r>
              <a:rPr lang="en-US" altLang="zh-CN" sz="2000" b="1" u="sng" dirty="0">
                <a:solidFill>
                  <a:srgbClr val="000000"/>
                </a:solidFill>
                <a:latin typeface="Times New Roman" pitchFamily="18" charset="0"/>
                <a:cs typeface="Times New Roman" pitchFamily="18" charset="0"/>
              </a:rPr>
              <a:t>Weaknesses (continued) </a:t>
            </a:r>
          </a:p>
        </p:txBody>
      </p:sp>
      <p:sp>
        <p:nvSpPr>
          <p:cNvPr id="7" name="TextBox 1"/>
          <p:cNvSpPr txBox="1"/>
          <p:nvPr/>
        </p:nvSpPr>
        <p:spPr>
          <a:xfrm>
            <a:off x="457200" y="1600200"/>
            <a:ext cx="8229600" cy="4970591"/>
          </a:xfrm>
          <a:prstGeom prst="rect">
            <a:avLst/>
          </a:prstGeom>
          <a:noFill/>
        </p:spPr>
        <p:txBody>
          <a:bodyPr wrap="square" lIns="0" tIns="0" rIns="0" rtlCol="0">
            <a:spAutoFit/>
          </a:bodyPr>
          <a:lstStyle/>
          <a:p>
            <a:pPr marL="457200" indent="-457200">
              <a:buFont typeface="Arial" panose="020B0604020202020204" pitchFamily="34" charset="0"/>
              <a:buChar char="•"/>
              <a:tabLst>
                <a:tab pos="279400" algn="l"/>
              </a:tabLst>
            </a:pPr>
            <a:r>
              <a:rPr lang="en-US" altLang="zh-CN" sz="2000" b="1" dirty="0">
                <a:solidFill>
                  <a:srgbClr val="000000"/>
                </a:solidFill>
                <a:latin typeface="Times New Roman" panose="02020603050405020304" pitchFamily="18" charset="0"/>
                <a:cs typeface="Times New Roman" pitchFamily="18" charset="0"/>
              </a:rPr>
              <a:t>TRL</a:t>
            </a:r>
            <a:r>
              <a:rPr lang="en-US" altLang="zh-CN" sz="2000" b="1" dirty="0">
                <a:latin typeface="Times New Roman" panose="02020603050405020304" pitchFamily="18" charset="0"/>
                <a:cs typeface="Times New Roman" pitchFamily="18" charset="0"/>
              </a:rPr>
              <a:t>s </a:t>
            </a:r>
            <a:r>
              <a:rPr lang="en-US" altLang="zh-CN" sz="2000" dirty="0">
                <a:solidFill>
                  <a:srgbClr val="000000"/>
                </a:solidFill>
                <a:latin typeface="Times New Roman" panose="02020603050405020304" pitchFamily="18" charset="0"/>
                <a:cs typeface="Times New Roman" pitchFamily="18" charset="0"/>
              </a:rPr>
              <a: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These weaknesses are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related</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to</a:t>
            </a:r>
            <a:r>
              <a:rPr lang="en-US" altLang="zh-CN" sz="2000" dirty="0">
                <a:latin typeface="Times New Roman" panose="02020603050405020304" pitchFamily="18" charset="0"/>
                <a:cs typeface="Times New Roman" pitchFamily="18" charset="0"/>
              </a:rPr>
              <a:t> overstated </a:t>
            </a:r>
            <a:r>
              <a:rPr lang="en-US" altLang="zh-CN" sz="2000" dirty="0">
                <a:solidFill>
                  <a:srgbClr val="000000"/>
                </a:solidFill>
                <a:latin typeface="Times New Roman" panose="02020603050405020304" pitchFamily="18" charset="0"/>
                <a:cs typeface="Times New Roman" pitchFamily="18" charset="0"/>
              </a:rPr>
              <a:t>TRLs or inadequate technology development plans.</a:t>
            </a:r>
          </a:p>
          <a:p>
            <a:pPr marL="914400" lvl="1" indent="-457200">
              <a:buFont typeface="Arial" panose="020B0604020202020204" pitchFamily="34" charset="0"/>
              <a:buChar char="•"/>
              <a:tabLst>
                <a:tab pos="279400" algn="l"/>
              </a:tabLst>
            </a:pPr>
            <a:r>
              <a:rPr lang="en-US" altLang="zh-CN" sz="2000" dirty="0">
                <a:solidFill>
                  <a:srgbClr val="000000"/>
                </a:solidFill>
                <a:latin typeface="Times New Roman" panose="02020603050405020304" pitchFamily="18" charset="0"/>
                <a:cs typeface="Times New Roman" pitchFamily="18" charset="0"/>
              </a:rPr>
              <a:t>These</a:t>
            </a:r>
            <a:r>
              <a:rPr lang="en-US" altLang="zh-CN" sz="2000" dirty="0">
                <a:latin typeface="Times New Roman" panose="02020603050405020304" pitchFamily="18" charset="0"/>
                <a:cs typeface="Times New Roman" pitchFamily="18" charset="0"/>
              </a:rPr>
              <a:t> findings </a:t>
            </a:r>
            <a:r>
              <a:rPr lang="en-US" altLang="zh-CN" sz="2000" dirty="0">
                <a:solidFill>
                  <a:srgbClr val="000000"/>
                </a:solidFill>
                <a:latin typeface="Times New Roman" panose="02020603050405020304" pitchFamily="18" charset="0"/>
                <a:cs typeface="Times New Roman" pitchFamily="18" charset="0"/>
              </a:rPr>
              <a:t>are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primarily instrument</a:t>
            </a:r>
            <a:r>
              <a:rPr lang="en-US" altLang="zh-CN" sz="2000" dirty="0">
                <a:latin typeface="Times New Roman" panose="02020603050405020304" pitchFamily="18" charset="0"/>
                <a:cs typeface="Times New Roman" pitchFamily="18" charset="0"/>
              </a:rPr>
              <a:t> related.</a:t>
            </a:r>
            <a:endParaRPr lang="en-US" altLang="zh-CN" sz="2000" dirty="0">
              <a:solidFill>
                <a:srgbClr val="000000"/>
              </a:solidFill>
              <a:latin typeface="Times New Roman" panose="02020603050405020304" pitchFamily="18" charset="0"/>
              <a:cs typeface="Times New Roman" pitchFamily="18" charset="0"/>
            </a:endParaRPr>
          </a:p>
          <a:p>
            <a:pPr marL="457200" indent="-457200">
              <a:buFont typeface="Arial" panose="020B0604020202020204" pitchFamily="34" charset="0"/>
              <a:buChar char="•"/>
              <a:tabLst>
                <a:tab pos="279400" algn="l"/>
              </a:tabLst>
            </a:pPr>
            <a:r>
              <a:rPr lang="en-US" altLang="zh-CN" sz="2000" b="1" dirty="0">
                <a:solidFill>
                  <a:srgbClr val="000000"/>
                </a:solidFill>
                <a:latin typeface="Times New Roman" panose="02020603050405020304" pitchFamily="18" charset="0"/>
                <a:cs typeface="Times New Roman" pitchFamily="18" charset="0"/>
              </a:rPr>
              <a:t>Mass</a:t>
            </a:r>
            <a:r>
              <a:rPr lang="en-US" altLang="zh-CN" sz="2000" b="1" dirty="0">
                <a:latin typeface="Times New Roman" panose="02020603050405020304" pitchFamily="18" charset="0"/>
                <a:cs typeface="Times New Roman" pitchFamily="18" charset="0"/>
              </a:rPr>
              <a:t> </a:t>
            </a:r>
            <a:r>
              <a:rPr lang="en-US" altLang="zh-CN" sz="2000" b="1" dirty="0">
                <a:solidFill>
                  <a:srgbClr val="000000"/>
                </a:solidFill>
                <a:latin typeface="Times New Roman" panose="02020603050405020304" pitchFamily="18" charset="0"/>
                <a:cs typeface="Times New Roman" pitchFamily="18" charset="0"/>
              </a:rPr>
              <a:t>Margin</a:t>
            </a:r>
            <a:r>
              <a:rPr lang="en-US" altLang="zh-CN" sz="2000" b="1"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These weaknesses</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are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issues</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with</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mass</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margin or contingency.</a:t>
            </a:r>
          </a:p>
          <a:p>
            <a:pPr marL="914400" lvl="1" indent="-457200">
              <a:buFont typeface="Arial" panose="020B0604020202020204" pitchFamily="34" charset="0"/>
              <a:buChar char="•"/>
              <a:tabLst>
                <a:tab pos="279400" algn="l"/>
              </a:tabLst>
            </a:pPr>
            <a:r>
              <a:rPr lang="en-US" altLang="zh-CN" sz="2000" dirty="0">
                <a:solidFill>
                  <a:srgbClr val="000000"/>
                </a:solidFill>
                <a:latin typeface="Times New Roman" panose="02020603050405020304" pitchFamily="18" charset="0"/>
                <a:cs typeface="Times New Roman" pitchFamily="18" charset="0"/>
              </a:rPr>
              <a:t>Mass</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margin</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major</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weaknesses</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still</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occur</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but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less</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frequently</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than</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in</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Step</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1.</a:t>
            </a:r>
          </a:p>
          <a:p>
            <a:pPr marL="457200" indent="-457200">
              <a:buFont typeface="Arial" panose="020B0604020202020204" pitchFamily="34" charset="0"/>
              <a:buChar char="•"/>
              <a:tabLst>
                <a:tab pos="279400" algn="l"/>
              </a:tabLst>
            </a:pPr>
            <a:r>
              <a:rPr lang="en-US" altLang="zh-CN" sz="2000" b="1" dirty="0">
                <a:solidFill>
                  <a:srgbClr val="000000"/>
                </a:solidFill>
                <a:latin typeface="Times New Roman" panose="02020603050405020304" pitchFamily="18" charset="0"/>
                <a:cs typeface="Times New Roman" pitchFamily="18" charset="0"/>
              </a:rPr>
              <a:t>Thermal</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 These weaknesses</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are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due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to</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inadequate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thermal</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design or performance claims that are not supported.</a:t>
            </a:r>
          </a:p>
          <a:p>
            <a:pPr marL="914400" lvl="1" indent="-457200">
              <a:buFont typeface="Arial" panose="020B0604020202020204" pitchFamily="34" charset="0"/>
              <a:buChar char="•"/>
              <a:tabLst>
                <a:tab pos="279400" algn="l"/>
              </a:tabLst>
            </a:pPr>
            <a:r>
              <a:rPr lang="en-US" altLang="zh-CN" sz="2000" dirty="0">
                <a:solidFill>
                  <a:srgbClr val="000000"/>
                </a:solidFill>
                <a:latin typeface="Times New Roman" panose="02020603050405020304" pitchFamily="18" charset="0"/>
                <a:cs typeface="Times New Roman" pitchFamily="18" charset="0"/>
              </a:rPr>
              <a:t>These</a:t>
            </a:r>
            <a:r>
              <a:rPr lang="en-US" altLang="zh-CN" sz="2000" dirty="0">
                <a:latin typeface="Times New Roman" panose="02020603050405020304" pitchFamily="18" charset="0"/>
                <a:cs typeface="Times New Roman" pitchFamily="18" charset="0"/>
              </a:rPr>
              <a:t> findings </a:t>
            </a:r>
            <a:r>
              <a:rPr lang="en-US" altLang="zh-CN" sz="2000" dirty="0">
                <a:solidFill>
                  <a:srgbClr val="000000"/>
                </a:solidFill>
                <a:latin typeface="Times New Roman" panose="02020603050405020304" pitchFamily="18" charset="0"/>
                <a:cs typeface="Times New Roman" pitchFamily="18" charset="0"/>
              </a:rPr>
              <a:t>are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primarily instrument</a:t>
            </a:r>
            <a:r>
              <a:rPr lang="en-US" altLang="zh-CN" sz="2000" dirty="0">
                <a:latin typeface="Times New Roman" panose="02020603050405020304" pitchFamily="18" charset="0"/>
                <a:cs typeface="Times New Roman" pitchFamily="18" charset="0"/>
              </a:rPr>
              <a:t> related.</a:t>
            </a:r>
            <a:endParaRPr lang="en-US" altLang="zh-CN" sz="2000" dirty="0">
              <a:solidFill>
                <a:srgbClr val="000000"/>
              </a:solidFill>
              <a:latin typeface="Times New Roman" pitchFamily="18" charset="0"/>
              <a:cs typeface="Times New Roman" pitchFamily="18" charset="0"/>
            </a:endParaRPr>
          </a:p>
          <a:p>
            <a:pPr marL="457200" indent="-457200">
              <a:buFont typeface="Arial" panose="020B0604020202020204" pitchFamily="34" charset="0"/>
              <a:buChar char="•"/>
              <a:tabLst>
                <a:tab pos="279400" algn="l"/>
              </a:tabLst>
            </a:pPr>
            <a:r>
              <a:rPr lang="en-US" altLang="zh-CN" sz="2000" b="1" dirty="0">
                <a:solidFill>
                  <a:srgbClr val="000000"/>
                </a:solidFill>
                <a:latin typeface="Times New Roman" panose="02020603050405020304" pitchFamily="18" charset="0"/>
                <a:cs typeface="Times New Roman" pitchFamily="18" charset="0"/>
              </a:rPr>
              <a:t>ACS</a:t>
            </a:r>
            <a:r>
              <a:rPr lang="en-US" altLang="zh-CN" sz="2000" b="1"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These weaknesses</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are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issues</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with</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attitude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determination</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and</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control.</a:t>
            </a:r>
          </a:p>
          <a:p>
            <a:pPr marL="914400" lvl="1" indent="-457200">
              <a:buFont typeface="Arial" panose="020B0604020202020204" pitchFamily="34" charset="0"/>
              <a:buChar char="•"/>
              <a:tabLst>
                <a:tab pos="279400" algn="l"/>
              </a:tabLst>
            </a:pPr>
            <a:r>
              <a:rPr lang="en-US" altLang="zh-CN" sz="2000" dirty="0">
                <a:solidFill>
                  <a:srgbClr val="000000"/>
                </a:solidFill>
                <a:latin typeface="Times New Roman" panose="02020603050405020304" pitchFamily="18" charset="0"/>
                <a:cs typeface="Times New Roman" pitchFamily="18" charset="0"/>
              </a:rPr>
              <a:t>Inadequate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description of</a:t>
            </a:r>
            <a:r>
              <a:rPr lang="en-US" altLang="zh-CN" sz="2000" dirty="0">
                <a:latin typeface="Times New Roman" panose="02020603050405020304" pitchFamily="18" charset="0"/>
                <a:cs typeface="Times New Roman" pitchFamily="18" charset="0"/>
              </a:rPr>
              <a:t> the </a:t>
            </a:r>
            <a:r>
              <a:rPr lang="en-US" altLang="zh-CN" sz="2000" dirty="0">
                <a:solidFill>
                  <a:srgbClr val="000000"/>
                </a:solidFill>
                <a:latin typeface="Times New Roman" panose="02020603050405020304" pitchFamily="18" charset="0"/>
                <a:cs typeface="Times New Roman" pitchFamily="18" charset="0"/>
              </a:rPr>
              <a:t>pointing</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budget</a:t>
            </a:r>
          </a:p>
          <a:p>
            <a:pPr marL="914400" lvl="1" indent="-457200">
              <a:buFont typeface="Arial" panose="020B0604020202020204" pitchFamily="34" charset="0"/>
              <a:buChar char="•"/>
              <a:tabLst>
                <a:tab pos="279400" algn="l"/>
              </a:tabLst>
            </a:pPr>
            <a:r>
              <a:rPr lang="en-US" altLang="zh-CN" sz="2000" dirty="0">
                <a:solidFill>
                  <a:srgbClr val="000000"/>
                </a:solidFill>
                <a:latin typeface="Times New Roman" panose="02020603050405020304" pitchFamily="18" charset="0"/>
                <a:cs typeface="Times New Roman" pitchFamily="18" charset="0"/>
              </a:rPr>
              <a:t>Mismatch</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between</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hardware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capability</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and</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required</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performance</a:t>
            </a:r>
          </a:p>
          <a:p>
            <a:pPr marL="457200" indent="-457200">
              <a:buFont typeface="Arial" panose="020B0604020202020204" pitchFamily="34" charset="0"/>
              <a:buChar char="•"/>
              <a:tabLst>
                <a:tab pos="279400" algn="l"/>
              </a:tabLst>
            </a:pPr>
            <a:r>
              <a:rPr lang="en-US" altLang="zh-CN" sz="2000" b="1" dirty="0">
                <a:solidFill>
                  <a:srgbClr val="000000"/>
                </a:solidFill>
                <a:latin typeface="Times New Roman" panose="02020603050405020304" pitchFamily="18" charset="0"/>
                <a:cs typeface="Times New Roman" pitchFamily="18" charset="0"/>
              </a:rPr>
              <a:t>Optics or Focal</a:t>
            </a:r>
            <a:r>
              <a:rPr lang="en-US" altLang="zh-CN" sz="2000" b="1" dirty="0">
                <a:latin typeface="Times New Roman" panose="02020603050405020304" pitchFamily="18" charset="0"/>
                <a:cs typeface="Times New Roman" pitchFamily="18" charset="0"/>
              </a:rPr>
              <a:t> </a:t>
            </a:r>
            <a:r>
              <a:rPr lang="en-US" altLang="zh-CN" sz="2000" b="1" dirty="0">
                <a:solidFill>
                  <a:srgbClr val="000000"/>
                </a:solidFill>
                <a:latin typeface="Times New Roman" panose="02020603050405020304" pitchFamily="18" charset="0"/>
                <a:cs typeface="Times New Roman" pitchFamily="18" charset="0"/>
              </a:rPr>
              <a:t>Plane</a:t>
            </a:r>
            <a:r>
              <a:rPr lang="en-US" altLang="zh-CN" sz="2000" b="1"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These findings</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are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related</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to</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the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design</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and</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development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of</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the instrument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optics</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and</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focal</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plane.</a:t>
            </a:r>
          </a:p>
          <a:p>
            <a:pPr marL="914400" lvl="1" indent="-457200">
              <a:buFont typeface="Arial" panose="020B0604020202020204" pitchFamily="34" charset="0"/>
              <a:buChar char="•"/>
              <a:tabLst>
                <a:tab pos="279400" algn="l"/>
              </a:tabLst>
            </a:pPr>
            <a:r>
              <a:rPr lang="en-US" altLang="zh-CN" sz="2000" dirty="0">
                <a:solidFill>
                  <a:srgbClr val="000000"/>
                </a:solidFill>
                <a:latin typeface="Times New Roman" panose="02020603050405020304" pitchFamily="18" charset="0"/>
                <a:cs typeface="Times New Roman" pitchFamily="18" charset="0"/>
              </a:rPr>
              <a:t>Overstatement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of</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performance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is</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often</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cited.</a:t>
            </a:r>
          </a:p>
        </p:txBody>
      </p:sp>
      <p:sp>
        <p:nvSpPr>
          <p:cNvPr id="18" name="TextBox 1"/>
          <p:cNvSpPr txBox="1"/>
          <p:nvPr/>
        </p:nvSpPr>
        <p:spPr>
          <a:xfrm>
            <a:off x="787400" y="6070600"/>
            <a:ext cx="0" cy="12700"/>
          </a:xfrm>
          <a:prstGeom prst="rect">
            <a:avLst/>
          </a:prstGeom>
          <a:noFill/>
        </p:spPr>
        <p:txBody>
          <a:bodyPr wrap="none" lIns="0" tIns="0" rIns="0" rtlCol="0">
            <a:spAutoFit/>
          </a:bodyPr>
          <a:lstStyle/>
          <a:p>
            <a:pPr>
              <a:lnSpc>
                <a:spcPts val="100"/>
              </a:lnSpc>
              <a:tabLst/>
            </a:pPr>
            <a:r>
              <a:rPr lang="en-US" altLang="zh-CN" sz="198" dirty="0">
                <a:solidFill>
                  <a:srgbClr val="010000"/>
                </a:solidFill>
                <a:latin typeface="Times New Roman" pitchFamily="18" charset="0"/>
                <a:cs typeface="Times New Roman" pitchFamily="18" charset="0"/>
              </a:rPr>
              <a:t>•</a:t>
            </a:r>
          </a:p>
        </p:txBody>
      </p:sp>
      <p:sp>
        <p:nvSpPr>
          <p:cNvPr id="19" name="TextBox 1"/>
          <p:cNvSpPr txBox="1"/>
          <p:nvPr/>
        </p:nvSpPr>
        <p:spPr>
          <a:xfrm>
            <a:off x="1104900" y="355600"/>
            <a:ext cx="7937500" cy="393700"/>
          </a:xfrm>
          <a:prstGeom prst="rect">
            <a:avLst/>
          </a:prstGeom>
          <a:noFill/>
        </p:spPr>
        <p:txBody>
          <a:bodyPr wrap="none" lIns="0" tIns="0" rIns="0" rtlCol="0">
            <a:spAutoFit/>
          </a:bodyPr>
          <a:lstStyle/>
          <a:p>
            <a:pPr>
              <a:lnSpc>
                <a:spcPts val="3100"/>
              </a:lnSpc>
              <a:tabLst/>
            </a:pPr>
            <a:r>
              <a:rPr lang="en-US" altLang="zh-CN" sz="2802" b="1" dirty="0">
                <a:solidFill>
                  <a:srgbClr val="000000"/>
                </a:solidFill>
                <a:latin typeface="Times New Roman" pitchFamily="18" charset="0"/>
                <a:cs typeface="Times New Roman" pitchFamily="18" charset="0"/>
              </a:rPr>
              <a:t>Step</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2</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Common</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Causes</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of</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Major</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Weaknesses</a:t>
            </a:r>
            <a:r>
              <a:rPr lang="en-US" altLang="zh-CN" sz="2400" dirty="0">
                <a:latin typeface="Times New Roman" pitchFamily="18" charset="0"/>
                <a:cs typeface="Times New Roman" pitchFamily="18" charset="0"/>
              </a:rPr>
              <a:t> </a:t>
            </a:r>
            <a:r>
              <a:rPr lang="en-US" altLang="zh-CN" sz="2400" b="1" dirty="0">
                <a:solidFill>
                  <a:srgbClr val="000000"/>
                </a:solidFill>
                <a:latin typeface="Times New Roman" pitchFamily="18" charset="0"/>
                <a:cs typeface="Times New Roman" pitchFamily="18" charset="0"/>
              </a:rPr>
              <a:t>(2</a:t>
            </a:r>
            <a:r>
              <a:rPr lang="en-US" altLang="zh-CN" sz="2400" dirty="0">
                <a:latin typeface="Times New Roman" pitchFamily="18" charset="0"/>
                <a:cs typeface="Times New Roman" pitchFamily="18" charset="0"/>
              </a:rPr>
              <a:t> </a:t>
            </a:r>
            <a:r>
              <a:rPr lang="en-US" altLang="zh-CN" sz="2400" b="1" dirty="0">
                <a:solidFill>
                  <a:srgbClr val="000000"/>
                </a:solidFill>
                <a:latin typeface="Times New Roman" pitchFamily="18" charset="0"/>
                <a:cs typeface="Times New Roman" pitchFamily="18" charset="0"/>
              </a:rPr>
              <a:t>of</a:t>
            </a:r>
            <a:r>
              <a:rPr lang="en-US" altLang="zh-CN" sz="2400" dirty="0">
                <a:latin typeface="Times New Roman" pitchFamily="18" charset="0"/>
                <a:cs typeface="Times New Roman" pitchFamily="18" charset="0"/>
              </a:rPr>
              <a:t> </a:t>
            </a:r>
            <a:r>
              <a:rPr lang="en-US" altLang="zh-CN" sz="2400" b="1" dirty="0">
                <a:solidFill>
                  <a:srgbClr val="000000"/>
                </a:solidFill>
                <a:latin typeface="Times New Roman" pitchFamily="18" charset="0"/>
                <a:cs typeface="Times New Roman" pitchFamily="18" charset="0"/>
              </a:rPr>
              <a:t>4)</a:t>
            </a:r>
          </a:p>
        </p:txBody>
      </p:sp>
      <p:sp>
        <p:nvSpPr>
          <p:cNvPr id="22" name="Slide Number Placeholder 21"/>
          <p:cNvSpPr>
            <a:spLocks noGrp="1"/>
          </p:cNvSpPr>
          <p:nvPr>
            <p:ph type="sldNum" sz="quarter" idx="12"/>
          </p:nvPr>
        </p:nvSpPr>
        <p:spPr/>
        <p:txBody>
          <a:bodyPr/>
          <a:lstStyle/>
          <a:p>
            <a:fld id="{B6F15528-21DE-4FAA-801E-634DDDAF4B2B}" type="slidenum">
              <a:rPr lang="en-US" smtClean="0"/>
              <a:pPr/>
              <a:t>5</a:t>
            </a:fld>
            <a:endParaRPr lang="en-US" dirty="0"/>
          </a:p>
        </p:txBody>
      </p:sp>
      <p:sp>
        <p:nvSpPr>
          <p:cNvPr id="23" name="TextBox 1"/>
          <p:cNvSpPr txBox="1"/>
          <p:nvPr/>
        </p:nvSpPr>
        <p:spPr>
          <a:xfrm>
            <a:off x="3352800" y="6587302"/>
            <a:ext cx="2387600" cy="194498"/>
          </a:xfrm>
          <a:prstGeom prst="rect">
            <a:avLst/>
          </a:prstGeom>
          <a:noFill/>
        </p:spPr>
        <p:txBody>
          <a:bodyPr wrap="square" lIns="0" tIns="0" rIns="0" rtlCol="0">
            <a:spAutoFit/>
          </a:bodyPr>
          <a:lstStyle/>
          <a:p>
            <a:pPr>
              <a:lnSpc>
                <a:spcPts val="1100"/>
              </a:lnSpc>
              <a:tabLst/>
            </a:pPr>
            <a:r>
              <a:rPr lang="en-US" altLang="zh-CN" sz="1200" i="1" dirty="0">
                <a:solidFill>
                  <a:srgbClr val="000000"/>
                </a:solidFill>
                <a:latin typeface="Times New Roman" pitchFamily="18" charset="0"/>
                <a:cs typeface="Times New Roman" pitchFamily="18" charset="0"/>
              </a:rPr>
              <a:t>Step 2 Lessons Learned</a:t>
            </a:r>
            <a:r>
              <a:rPr lang="en-US" altLang="zh-CN" sz="1200" dirty="0">
                <a:latin typeface="Times New Roman" pitchFamily="18" charset="0"/>
                <a:cs typeface="Times New Roman" pitchFamily="18" charset="0"/>
              </a:rPr>
              <a:t> </a:t>
            </a:r>
            <a:r>
              <a:rPr lang="en-US" altLang="zh-CN" sz="1200" i="1" dirty="0">
                <a:solidFill>
                  <a:srgbClr val="000000"/>
                </a:solidFill>
                <a:latin typeface="Times New Roman" pitchFamily="18" charset="0"/>
                <a:cs typeface="Times New Roman" pitchFamily="18" charset="0"/>
              </a:rPr>
              <a:t>Study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8582406" y="6425184"/>
            <a:ext cx="335279" cy="312419"/>
          </a:xfrm>
          <a:custGeom>
            <a:avLst/>
            <a:gdLst>
              <a:gd name="connsiteX0" fmla="*/ 0 w 335279"/>
              <a:gd name="connsiteY0" fmla="*/ 156209 h 312419"/>
              <a:gd name="connsiteX1" fmla="*/ 167639 w 335279"/>
              <a:gd name="connsiteY1" fmla="*/ 0 h 312419"/>
              <a:gd name="connsiteX2" fmla="*/ 335279 w 335279"/>
              <a:gd name="connsiteY2" fmla="*/ 156209 h 312419"/>
              <a:gd name="connsiteX3" fmla="*/ 167639 w 335279"/>
              <a:gd name="connsiteY3" fmla="*/ 312420 h 312419"/>
              <a:gd name="connsiteX4" fmla="*/ 0 w 335279"/>
              <a:gd name="connsiteY4" fmla="*/ 156209 h 31241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335279" h="312419">
                <a:moveTo>
                  <a:pt x="0" y="156209"/>
                </a:moveTo>
                <a:cubicBezTo>
                  <a:pt x="0" y="70103"/>
                  <a:pt x="74675" y="0"/>
                  <a:pt x="167639" y="0"/>
                </a:cubicBezTo>
                <a:cubicBezTo>
                  <a:pt x="259841" y="0"/>
                  <a:pt x="335279" y="70103"/>
                  <a:pt x="335279" y="156209"/>
                </a:cubicBezTo>
                <a:cubicBezTo>
                  <a:pt x="335279" y="242315"/>
                  <a:pt x="259841" y="312420"/>
                  <a:pt x="167639" y="312420"/>
                </a:cubicBezTo>
                <a:cubicBezTo>
                  <a:pt x="74675" y="312420"/>
                  <a:pt x="0" y="242315"/>
                  <a:pt x="0" y="156209"/>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27" name="Picture 3"/>
          <p:cNvPicPr>
            <a:picLocks noChangeAspect="1" noChangeArrowheads="1"/>
          </p:cNvPicPr>
          <p:nvPr/>
        </p:nvPicPr>
        <p:blipFill>
          <a:blip r:embed="rId3" cstate="print"/>
          <a:srcRect/>
          <a:stretch>
            <a:fillRect/>
          </a:stretch>
        </p:blipFill>
        <p:spPr bwMode="auto">
          <a:xfrm>
            <a:off x="0" y="0"/>
            <a:ext cx="9144000" cy="1079500"/>
          </a:xfrm>
          <a:prstGeom prst="rect">
            <a:avLst/>
          </a:prstGeom>
          <a:noFill/>
        </p:spPr>
      </p:pic>
      <p:sp>
        <p:nvSpPr>
          <p:cNvPr id="6" name="TextBox 1"/>
          <p:cNvSpPr txBox="1"/>
          <p:nvPr/>
        </p:nvSpPr>
        <p:spPr>
          <a:xfrm>
            <a:off x="584200" y="1245908"/>
            <a:ext cx="4299510" cy="289823"/>
          </a:xfrm>
          <a:prstGeom prst="rect">
            <a:avLst/>
          </a:prstGeom>
          <a:noFill/>
        </p:spPr>
        <p:txBody>
          <a:bodyPr wrap="none" lIns="0" tIns="0" rIns="0" rtlCol="0">
            <a:spAutoFit/>
          </a:bodyPr>
          <a:lstStyle/>
          <a:p>
            <a:pPr>
              <a:lnSpc>
                <a:spcPts val="1900"/>
              </a:lnSpc>
              <a:tabLst/>
            </a:pPr>
            <a:r>
              <a:rPr lang="en-US" altLang="zh-CN" sz="2000" b="1" u="sng" dirty="0">
                <a:solidFill>
                  <a:srgbClr val="000000"/>
                </a:solidFill>
                <a:latin typeface="Times New Roman" pitchFamily="18" charset="0"/>
                <a:cs typeface="Times New Roman" pitchFamily="18" charset="0"/>
              </a:rPr>
              <a:t>Step</a:t>
            </a:r>
            <a:r>
              <a:rPr lang="en-US" altLang="zh-CN" sz="2000" u="sng" dirty="0">
                <a:latin typeface="Times New Roman" pitchFamily="18" charset="0"/>
                <a:cs typeface="Times New Roman" pitchFamily="18" charset="0"/>
              </a:rPr>
              <a:t> </a:t>
            </a:r>
            <a:r>
              <a:rPr lang="en-US" altLang="zh-CN" sz="2000" b="1" u="sng" dirty="0">
                <a:solidFill>
                  <a:srgbClr val="000000"/>
                </a:solidFill>
                <a:latin typeface="Times New Roman" pitchFamily="18" charset="0"/>
                <a:cs typeface="Times New Roman" pitchFamily="18" charset="0"/>
              </a:rPr>
              <a:t>2</a:t>
            </a:r>
            <a:r>
              <a:rPr lang="en-US" altLang="zh-CN" sz="2000" u="sng" dirty="0">
                <a:latin typeface="Times New Roman" pitchFamily="18" charset="0"/>
                <a:cs typeface="Times New Roman" pitchFamily="18" charset="0"/>
              </a:rPr>
              <a:t> </a:t>
            </a:r>
            <a:r>
              <a:rPr lang="en-US" altLang="zh-CN" sz="2000" b="1" u="sng" dirty="0">
                <a:solidFill>
                  <a:srgbClr val="000000"/>
                </a:solidFill>
                <a:latin typeface="Times New Roman" pitchFamily="18" charset="0"/>
                <a:cs typeface="Times New Roman" pitchFamily="18" charset="0"/>
              </a:rPr>
              <a:t>Management</a:t>
            </a:r>
            <a:r>
              <a:rPr lang="en-US" altLang="zh-CN" sz="2000" u="sng" dirty="0">
                <a:latin typeface="Times New Roman" pitchFamily="18" charset="0"/>
                <a:cs typeface="Times New Roman" pitchFamily="18" charset="0"/>
              </a:rPr>
              <a:t> </a:t>
            </a:r>
            <a:r>
              <a:rPr lang="en-US" altLang="zh-CN" sz="2000" b="1" u="sng" dirty="0">
                <a:solidFill>
                  <a:srgbClr val="000000"/>
                </a:solidFill>
                <a:latin typeface="Times New Roman" pitchFamily="18" charset="0"/>
                <a:cs typeface="Times New Roman" pitchFamily="18" charset="0"/>
              </a:rPr>
              <a:t>Major</a:t>
            </a:r>
            <a:r>
              <a:rPr lang="en-US" altLang="zh-CN" sz="2000" u="sng" dirty="0">
                <a:latin typeface="Times New Roman" pitchFamily="18" charset="0"/>
                <a:cs typeface="Times New Roman" pitchFamily="18" charset="0"/>
              </a:rPr>
              <a:t> </a:t>
            </a:r>
            <a:r>
              <a:rPr lang="en-US" altLang="zh-CN" sz="2000" b="1" u="sng" dirty="0">
                <a:solidFill>
                  <a:srgbClr val="000000"/>
                </a:solidFill>
                <a:latin typeface="Times New Roman" pitchFamily="18" charset="0"/>
                <a:cs typeface="Times New Roman" pitchFamily="18" charset="0"/>
              </a:rPr>
              <a:t>Weaknesses</a:t>
            </a:r>
          </a:p>
        </p:txBody>
      </p:sp>
      <p:sp>
        <p:nvSpPr>
          <p:cNvPr id="7" name="TextBox 1"/>
          <p:cNvSpPr txBox="1"/>
          <p:nvPr/>
        </p:nvSpPr>
        <p:spPr>
          <a:xfrm>
            <a:off x="584200" y="1585223"/>
            <a:ext cx="8102600" cy="5278368"/>
          </a:xfrm>
          <a:prstGeom prst="rect">
            <a:avLst/>
          </a:prstGeom>
          <a:noFill/>
        </p:spPr>
        <p:txBody>
          <a:bodyPr wrap="square" lIns="0" tIns="0" rIns="0" rtlCol="0">
            <a:spAutoFit/>
          </a:bodyPr>
          <a:lstStyle/>
          <a:p>
            <a:pPr>
              <a:tabLst>
                <a:tab pos="457200" algn="l"/>
              </a:tabLst>
            </a:pPr>
            <a:r>
              <a:rPr lang="en-US" altLang="zh-CN" sz="2000" dirty="0">
                <a:solidFill>
                  <a:srgbClr val="010000"/>
                </a:solidFill>
                <a:latin typeface="Times New Roman" panose="02020603050405020304" pitchFamily="18" charset="0"/>
                <a:cs typeface="Times New Roman" pitchFamily="18" charset="0"/>
              </a:rPr>
              <a: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28%</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are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issues</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associated</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with</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key</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individuals</a:t>
            </a:r>
          </a:p>
          <a:p>
            <a:pPr>
              <a:tabLst>
                <a:tab pos="457200" algn="l"/>
              </a:tabLst>
            </a:pPr>
            <a:r>
              <a:rPr lang="en-US" altLang="zh-CN" sz="2000" dirty="0">
                <a:latin typeface="Times New Roman" panose="02020603050405020304" pitchFamily="18" charset="0"/>
                <a:cs typeface="Times New Roman" panose="02020603050405020304" pitchFamily="18" charset="0"/>
              </a:rPr>
              <a:t>	</a:t>
            </a:r>
            <a:r>
              <a:rPr lang="en-US" altLang="zh-CN" sz="2000" dirty="0">
                <a:solidFill>
                  <a:srgbClr val="010000"/>
                </a:solidFill>
                <a:latin typeface="Times New Roman" panose="02020603050405020304" pitchFamily="18" charset="0"/>
                <a:cs typeface="Times New Roman" pitchFamily="18" charset="0"/>
              </a:rPr>
              <a: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Lack</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of</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relevant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experience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among</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core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team</a:t>
            </a:r>
          </a:p>
          <a:p>
            <a:pPr lvl="2">
              <a:tabLst>
                <a:tab pos="228600" algn="l"/>
              </a:tabLst>
            </a:pPr>
            <a:r>
              <a:rPr lang="en-US" altLang="zh-CN" sz="2000" dirty="0">
                <a:solidFill>
                  <a:srgbClr val="010000"/>
                </a:solidFill>
                <a:latin typeface="Times New Roman" panose="02020603050405020304" pitchFamily="18" charset="0"/>
                <a:cs typeface="Times New Roman" pitchFamily="18" charset="0"/>
              </a:rPr>
              <a: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Some PM</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candidates</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proposed</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had</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good</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management</a:t>
            </a:r>
          </a:p>
          <a:p>
            <a:pPr marL="1188720" indent="-457200">
              <a:tabLst>
                <a:tab pos="228600" algn="l"/>
              </a:tabLst>
            </a:pPr>
            <a:r>
              <a:rPr lang="en-US" altLang="zh-CN" sz="2000" dirty="0">
                <a:latin typeface="Times New Roman" panose="02020603050405020304" pitchFamily="18" charset="0"/>
                <a:cs typeface="Times New Roman" panose="02020603050405020304" pitchFamily="18" charset="0"/>
              </a:rPr>
              <a:t>	</a:t>
            </a:r>
            <a:r>
              <a:rPr lang="en-US" altLang="zh-CN" sz="2000" dirty="0">
                <a:solidFill>
                  <a:srgbClr val="000000"/>
                </a:solidFill>
                <a:latin typeface="Times New Roman" panose="02020603050405020304" pitchFamily="18" charset="0"/>
                <a:cs typeface="Times New Roman" pitchFamily="18" charset="0"/>
              </a:rPr>
              <a:t>credentials,</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but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limited or no</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history</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of</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flight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project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accountability</a:t>
            </a:r>
          </a:p>
          <a:p>
            <a:pPr lvl="1" defTabSz="692150">
              <a:tabLst>
                <a:tab pos="228600" algn="l"/>
              </a:tabLst>
            </a:pPr>
            <a:r>
              <a:rPr lang="en-US" altLang="zh-CN" sz="2000" dirty="0">
                <a:solidFill>
                  <a:srgbClr val="010000"/>
                </a:solidFill>
                <a:latin typeface="Times New Roman" panose="02020603050405020304" pitchFamily="18" charset="0"/>
                <a:cs typeface="Times New Roman" pitchFamily="18" charset="0"/>
              </a:rPr>
              <a: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Low</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time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commitments</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for</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key</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members</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of</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the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core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team:</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Project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Manager, Systems</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Engineer,</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Flight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System</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Manager,</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Key</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Instrument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Engineer,</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etc.</a:t>
            </a:r>
          </a:p>
          <a:p>
            <a:r>
              <a:rPr lang="en-US" altLang="zh-CN" sz="2000" dirty="0">
                <a:solidFill>
                  <a:srgbClr val="010000"/>
                </a:solidFill>
                <a:latin typeface="Times New Roman" panose="02020603050405020304" pitchFamily="18" charset="0"/>
                <a:cs typeface="Times New Roman" pitchFamily="18" charset="0"/>
              </a:rPr>
              <a: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28%</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relate to</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systems</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engineering (SE)</a:t>
            </a:r>
          </a:p>
          <a:p>
            <a:pPr lvl="1"/>
            <a:r>
              <a:rPr lang="en-US" altLang="zh-CN" sz="2000" dirty="0">
                <a:solidFill>
                  <a:srgbClr val="010000"/>
                </a:solidFill>
                <a:latin typeface="Times New Roman" panose="02020603050405020304" pitchFamily="18" charset="0"/>
                <a:cs typeface="Times New Roman" pitchFamily="18" charset="0"/>
              </a:rPr>
              <a: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Often</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reflects</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lack</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of</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consistency</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among</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project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elements</a:t>
            </a:r>
          </a:p>
          <a:p>
            <a:pPr lvl="1"/>
            <a:r>
              <a:rPr lang="en-US" altLang="zh-CN" sz="2000" dirty="0">
                <a:solidFill>
                  <a:srgbClr val="010000"/>
                </a:solidFill>
                <a:latin typeface="Times New Roman" panose="02020603050405020304" pitchFamily="18" charset="0"/>
                <a:cs typeface="Times New Roman" pitchFamily="18" charset="0"/>
              </a:rPr>
              <a: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Most management weaknesses since 2009 are in systems engineering</a:t>
            </a:r>
          </a:p>
          <a:p>
            <a:pPr>
              <a:tabLst>
                <a:tab pos="228600" algn="l"/>
              </a:tabLst>
            </a:pPr>
            <a:r>
              <a:rPr lang="en-US" altLang="zh-CN" sz="2000" dirty="0">
                <a:solidFill>
                  <a:srgbClr val="010000"/>
                </a:solidFill>
                <a:latin typeface="Times New Roman" panose="02020603050405020304" pitchFamily="18" charset="0"/>
                <a:cs typeface="Times New Roman" pitchFamily="18" charset="0"/>
              </a:rPr>
              <a: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26%</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are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schedule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related</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major</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weaknesses</a:t>
            </a:r>
          </a:p>
          <a:p>
            <a:pPr lvl="1"/>
            <a:r>
              <a:rPr lang="en-US" altLang="zh-CN" sz="2000" dirty="0">
                <a:solidFill>
                  <a:srgbClr val="010000"/>
                </a:solidFill>
                <a:latin typeface="Times New Roman" panose="02020603050405020304" pitchFamily="18" charset="0"/>
                <a:cs typeface="Times New Roman" pitchFamily="18" charset="0"/>
              </a:rPr>
              <a: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Inadequate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or inappropriately</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placed</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schedule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reserve</a:t>
            </a:r>
          </a:p>
          <a:p>
            <a:pPr lvl="1"/>
            <a:r>
              <a:rPr lang="en-US" altLang="zh-CN" sz="2000" dirty="0">
                <a:solidFill>
                  <a:srgbClr val="010000"/>
                </a:solidFill>
                <a:latin typeface="Times New Roman" panose="02020603050405020304" pitchFamily="18" charset="0"/>
                <a:cs typeface="Times New Roman" pitchFamily="18" charset="0"/>
              </a:rPr>
              <a: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Missing</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key</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elements</a:t>
            </a:r>
          </a:p>
          <a:p>
            <a:pPr lvl="1"/>
            <a:r>
              <a:rPr lang="en-US" altLang="zh-CN" sz="2000" dirty="0">
                <a:solidFill>
                  <a:srgbClr val="010000"/>
                </a:solidFill>
                <a:latin typeface="Times New Roman" panose="02020603050405020304" pitchFamily="18" charset="0"/>
                <a:cs typeface="Times New Roman" pitchFamily="18" charset="0"/>
              </a:rPr>
              <a: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Inadequate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definition</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or</a:t>
            </a:r>
            <a:r>
              <a:rPr lang="en-US" altLang="zh-CN" sz="2000" dirty="0">
                <a:latin typeface="Times New Roman" panose="02020603050405020304" pitchFamily="18" charset="0"/>
                <a:cs typeface="Times New Roman" pitchFamily="18" charset="0"/>
              </a:rPr>
              <a:t> missing </a:t>
            </a:r>
            <a:r>
              <a:rPr lang="en-US" altLang="zh-CN" sz="2000" dirty="0">
                <a:solidFill>
                  <a:srgbClr val="000000"/>
                </a:solidFill>
                <a:latin typeface="Times New Roman" panose="02020603050405020304" pitchFamily="18" charset="0"/>
                <a:cs typeface="Times New Roman" pitchFamily="18" charset="0"/>
              </a:rPr>
              <a:t>critical</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path</a:t>
            </a:r>
          </a:p>
          <a:p>
            <a:r>
              <a:rPr lang="en-US" altLang="zh-CN" sz="2000" dirty="0">
                <a:solidFill>
                  <a:srgbClr val="010000"/>
                </a:solidFill>
                <a:latin typeface="Times New Roman" panose="02020603050405020304" pitchFamily="18" charset="0"/>
                <a:cs typeface="Times New Roman" pitchFamily="18" charset="0"/>
              </a:rPr>
              <a: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16%</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are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related</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to</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management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plans</a:t>
            </a:r>
          </a:p>
          <a:p>
            <a:pPr lvl="1"/>
            <a:r>
              <a:rPr lang="en-US" altLang="zh-CN" sz="2000" dirty="0">
                <a:solidFill>
                  <a:srgbClr val="010000"/>
                </a:solidFill>
                <a:latin typeface="Times New Roman" panose="02020603050405020304" pitchFamily="18" charset="0"/>
                <a:cs typeface="Times New Roman" pitchFamily="18" charset="0"/>
              </a:rPr>
              <a: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Key</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elements</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such</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as</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risk</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management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are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inadequate</a:t>
            </a:r>
          </a:p>
          <a:p>
            <a:endParaRPr lang="en-US" altLang="zh-CN" sz="2000" dirty="0">
              <a:solidFill>
                <a:srgbClr val="000000"/>
              </a:solidFill>
              <a:latin typeface="Times New Roman" panose="02020603050405020304" pitchFamily="18" charset="0"/>
              <a:cs typeface="Times New Roman" pitchFamily="18" charset="0"/>
            </a:endParaRPr>
          </a:p>
        </p:txBody>
      </p:sp>
      <p:sp>
        <p:nvSpPr>
          <p:cNvPr id="19" name="TextBox 1"/>
          <p:cNvSpPr txBox="1"/>
          <p:nvPr/>
        </p:nvSpPr>
        <p:spPr>
          <a:xfrm>
            <a:off x="1104900" y="355600"/>
            <a:ext cx="7937500" cy="393700"/>
          </a:xfrm>
          <a:prstGeom prst="rect">
            <a:avLst/>
          </a:prstGeom>
          <a:noFill/>
        </p:spPr>
        <p:txBody>
          <a:bodyPr wrap="none" lIns="0" tIns="0" rIns="0" rtlCol="0">
            <a:spAutoFit/>
          </a:bodyPr>
          <a:lstStyle/>
          <a:p>
            <a:pPr>
              <a:lnSpc>
                <a:spcPts val="3100"/>
              </a:lnSpc>
              <a:tabLst/>
            </a:pPr>
            <a:r>
              <a:rPr lang="en-US" altLang="zh-CN" sz="2802" b="1" dirty="0">
                <a:solidFill>
                  <a:srgbClr val="000000"/>
                </a:solidFill>
                <a:latin typeface="Times New Roman" pitchFamily="18" charset="0"/>
                <a:cs typeface="Times New Roman" pitchFamily="18" charset="0"/>
              </a:rPr>
              <a:t>Step</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2</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Common</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Causes</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of</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Major</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Weaknesses</a:t>
            </a:r>
            <a:r>
              <a:rPr lang="en-US" altLang="zh-CN" sz="2400" dirty="0">
                <a:latin typeface="Times New Roman" pitchFamily="18" charset="0"/>
                <a:cs typeface="Times New Roman" pitchFamily="18" charset="0"/>
              </a:rPr>
              <a:t> </a:t>
            </a:r>
            <a:r>
              <a:rPr lang="en-US" altLang="zh-CN" sz="2400" b="1" dirty="0">
                <a:solidFill>
                  <a:srgbClr val="000000"/>
                </a:solidFill>
                <a:latin typeface="Times New Roman" pitchFamily="18" charset="0"/>
                <a:cs typeface="Times New Roman" pitchFamily="18" charset="0"/>
              </a:rPr>
              <a:t>(3</a:t>
            </a:r>
            <a:r>
              <a:rPr lang="en-US" altLang="zh-CN" sz="2400" dirty="0">
                <a:latin typeface="Times New Roman" pitchFamily="18" charset="0"/>
                <a:cs typeface="Times New Roman" pitchFamily="18" charset="0"/>
              </a:rPr>
              <a:t> </a:t>
            </a:r>
            <a:r>
              <a:rPr lang="en-US" altLang="zh-CN" sz="2400" b="1" dirty="0">
                <a:solidFill>
                  <a:srgbClr val="000000"/>
                </a:solidFill>
                <a:latin typeface="Times New Roman" pitchFamily="18" charset="0"/>
                <a:cs typeface="Times New Roman" pitchFamily="18" charset="0"/>
              </a:rPr>
              <a:t>of</a:t>
            </a:r>
            <a:r>
              <a:rPr lang="en-US" altLang="zh-CN" sz="2400" dirty="0">
                <a:latin typeface="Times New Roman" pitchFamily="18" charset="0"/>
                <a:cs typeface="Times New Roman" pitchFamily="18" charset="0"/>
              </a:rPr>
              <a:t> </a:t>
            </a:r>
            <a:r>
              <a:rPr lang="en-US" altLang="zh-CN" sz="2400" b="1" dirty="0">
                <a:solidFill>
                  <a:srgbClr val="000000"/>
                </a:solidFill>
                <a:latin typeface="Times New Roman" pitchFamily="18" charset="0"/>
                <a:cs typeface="Times New Roman" pitchFamily="18" charset="0"/>
              </a:rPr>
              <a:t>4)</a:t>
            </a:r>
          </a:p>
        </p:txBody>
      </p:sp>
      <p:sp>
        <p:nvSpPr>
          <p:cNvPr id="22" name="Slide Number Placeholder 21"/>
          <p:cNvSpPr>
            <a:spLocks noGrp="1"/>
          </p:cNvSpPr>
          <p:nvPr>
            <p:ph type="sldNum" sz="quarter" idx="12"/>
          </p:nvPr>
        </p:nvSpPr>
        <p:spPr/>
        <p:txBody>
          <a:bodyPr/>
          <a:lstStyle/>
          <a:p>
            <a:fld id="{B6F15528-21DE-4FAA-801E-634DDDAF4B2B}" type="slidenum">
              <a:rPr lang="en-US" smtClean="0"/>
              <a:pPr/>
              <a:t>6</a:t>
            </a:fld>
            <a:endParaRPr lang="en-US" dirty="0"/>
          </a:p>
        </p:txBody>
      </p:sp>
      <p:sp>
        <p:nvSpPr>
          <p:cNvPr id="23" name="TextBox 1"/>
          <p:cNvSpPr txBox="1"/>
          <p:nvPr/>
        </p:nvSpPr>
        <p:spPr>
          <a:xfrm>
            <a:off x="3352800" y="6587302"/>
            <a:ext cx="2387600" cy="194498"/>
          </a:xfrm>
          <a:prstGeom prst="rect">
            <a:avLst/>
          </a:prstGeom>
          <a:noFill/>
        </p:spPr>
        <p:txBody>
          <a:bodyPr wrap="square" lIns="0" tIns="0" rIns="0" rtlCol="0">
            <a:spAutoFit/>
          </a:bodyPr>
          <a:lstStyle/>
          <a:p>
            <a:pPr>
              <a:lnSpc>
                <a:spcPts val="1100"/>
              </a:lnSpc>
              <a:tabLst/>
            </a:pPr>
            <a:r>
              <a:rPr lang="en-US" altLang="zh-CN" sz="1200" i="1" dirty="0">
                <a:solidFill>
                  <a:srgbClr val="000000"/>
                </a:solidFill>
                <a:latin typeface="Times New Roman" pitchFamily="18" charset="0"/>
                <a:cs typeface="Times New Roman" pitchFamily="18" charset="0"/>
              </a:rPr>
              <a:t>Step 2 Lessons Learned</a:t>
            </a:r>
            <a:r>
              <a:rPr lang="en-US" altLang="zh-CN" sz="1200" dirty="0">
                <a:latin typeface="Times New Roman" pitchFamily="18" charset="0"/>
                <a:cs typeface="Times New Roman" pitchFamily="18" charset="0"/>
              </a:rPr>
              <a:t> </a:t>
            </a:r>
            <a:r>
              <a:rPr lang="en-US" altLang="zh-CN" sz="1200" i="1" dirty="0">
                <a:solidFill>
                  <a:srgbClr val="000000"/>
                </a:solidFill>
                <a:latin typeface="Times New Roman" pitchFamily="18" charset="0"/>
                <a:cs typeface="Times New Roman" pitchFamily="18" charset="0"/>
              </a:rPr>
              <a:t>Study</a:t>
            </a:r>
          </a:p>
        </p:txBody>
      </p:sp>
    </p:spTree>
    <p:extLst>
      <p:ext uri="{BB962C8B-B14F-4D97-AF65-F5344CB8AC3E}">
        <p14:creationId xmlns:p14="http://schemas.microsoft.com/office/powerpoint/2010/main" val="2812042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8582406" y="6425184"/>
            <a:ext cx="335279" cy="312419"/>
          </a:xfrm>
          <a:custGeom>
            <a:avLst/>
            <a:gdLst>
              <a:gd name="connsiteX0" fmla="*/ 0 w 335279"/>
              <a:gd name="connsiteY0" fmla="*/ 156209 h 312419"/>
              <a:gd name="connsiteX1" fmla="*/ 167639 w 335279"/>
              <a:gd name="connsiteY1" fmla="*/ 0 h 312419"/>
              <a:gd name="connsiteX2" fmla="*/ 335279 w 335279"/>
              <a:gd name="connsiteY2" fmla="*/ 156209 h 312419"/>
              <a:gd name="connsiteX3" fmla="*/ 167639 w 335279"/>
              <a:gd name="connsiteY3" fmla="*/ 312420 h 312419"/>
              <a:gd name="connsiteX4" fmla="*/ 0 w 335279"/>
              <a:gd name="connsiteY4" fmla="*/ 156209 h 31241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335279" h="312419">
                <a:moveTo>
                  <a:pt x="0" y="156209"/>
                </a:moveTo>
                <a:cubicBezTo>
                  <a:pt x="0" y="70103"/>
                  <a:pt x="74675" y="0"/>
                  <a:pt x="167639" y="0"/>
                </a:cubicBezTo>
                <a:cubicBezTo>
                  <a:pt x="259841" y="0"/>
                  <a:pt x="335279" y="70103"/>
                  <a:pt x="335279" y="156209"/>
                </a:cubicBezTo>
                <a:cubicBezTo>
                  <a:pt x="335279" y="242315"/>
                  <a:pt x="259841" y="312420"/>
                  <a:pt x="167639" y="312420"/>
                </a:cubicBezTo>
                <a:cubicBezTo>
                  <a:pt x="74675" y="312420"/>
                  <a:pt x="0" y="242315"/>
                  <a:pt x="0" y="156209"/>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27" name="Picture 3"/>
          <p:cNvPicPr>
            <a:picLocks noChangeAspect="1" noChangeArrowheads="1"/>
          </p:cNvPicPr>
          <p:nvPr/>
        </p:nvPicPr>
        <p:blipFill>
          <a:blip r:embed="rId3" cstate="print"/>
          <a:srcRect/>
          <a:stretch>
            <a:fillRect/>
          </a:stretch>
        </p:blipFill>
        <p:spPr bwMode="auto">
          <a:xfrm>
            <a:off x="0" y="0"/>
            <a:ext cx="9144000" cy="1079500"/>
          </a:xfrm>
          <a:prstGeom prst="rect">
            <a:avLst/>
          </a:prstGeom>
          <a:noFill/>
        </p:spPr>
      </p:pic>
      <p:sp>
        <p:nvSpPr>
          <p:cNvPr id="6" name="TextBox 1"/>
          <p:cNvSpPr txBox="1"/>
          <p:nvPr/>
        </p:nvSpPr>
        <p:spPr>
          <a:xfrm>
            <a:off x="689860" y="1304626"/>
            <a:ext cx="3350917" cy="289823"/>
          </a:xfrm>
          <a:prstGeom prst="rect">
            <a:avLst/>
          </a:prstGeom>
          <a:noFill/>
        </p:spPr>
        <p:txBody>
          <a:bodyPr wrap="none" lIns="0" tIns="0" rIns="0" rtlCol="0">
            <a:spAutoFit/>
          </a:bodyPr>
          <a:lstStyle/>
          <a:p>
            <a:pPr>
              <a:lnSpc>
                <a:spcPts val="1900"/>
              </a:lnSpc>
              <a:tabLst/>
            </a:pPr>
            <a:r>
              <a:rPr lang="en-US" altLang="zh-CN" sz="2000" b="1" u="sng" dirty="0">
                <a:solidFill>
                  <a:srgbClr val="000000"/>
                </a:solidFill>
                <a:latin typeface="Times New Roman" pitchFamily="18" charset="0"/>
                <a:cs typeface="Times New Roman" pitchFamily="18" charset="0"/>
              </a:rPr>
              <a:t>Step</a:t>
            </a:r>
            <a:r>
              <a:rPr lang="en-US" altLang="zh-CN" sz="2000" u="sng" dirty="0">
                <a:latin typeface="Times New Roman" pitchFamily="18" charset="0"/>
                <a:cs typeface="Times New Roman" pitchFamily="18" charset="0"/>
              </a:rPr>
              <a:t> </a:t>
            </a:r>
            <a:r>
              <a:rPr lang="en-US" altLang="zh-CN" sz="2000" b="1" u="sng" dirty="0">
                <a:solidFill>
                  <a:srgbClr val="000000"/>
                </a:solidFill>
                <a:latin typeface="Times New Roman" pitchFamily="18" charset="0"/>
                <a:cs typeface="Times New Roman" pitchFamily="18" charset="0"/>
              </a:rPr>
              <a:t>2</a:t>
            </a:r>
            <a:r>
              <a:rPr lang="en-US" altLang="zh-CN" sz="2000" u="sng" dirty="0">
                <a:latin typeface="Times New Roman" pitchFamily="18" charset="0"/>
                <a:cs typeface="Times New Roman" pitchFamily="18" charset="0"/>
              </a:rPr>
              <a:t> </a:t>
            </a:r>
            <a:r>
              <a:rPr lang="en-US" altLang="zh-CN" sz="2000" b="1" u="sng" dirty="0">
                <a:solidFill>
                  <a:srgbClr val="000000"/>
                </a:solidFill>
                <a:latin typeface="Times New Roman" pitchFamily="18" charset="0"/>
                <a:cs typeface="Times New Roman" pitchFamily="18" charset="0"/>
              </a:rPr>
              <a:t>Cost</a:t>
            </a:r>
            <a:r>
              <a:rPr lang="en-US" altLang="zh-CN" sz="2000" u="sng" dirty="0">
                <a:latin typeface="Times New Roman" pitchFamily="18" charset="0"/>
                <a:cs typeface="Times New Roman" pitchFamily="18" charset="0"/>
              </a:rPr>
              <a:t> </a:t>
            </a:r>
            <a:r>
              <a:rPr lang="en-US" altLang="zh-CN" sz="2000" b="1" u="sng" dirty="0">
                <a:solidFill>
                  <a:srgbClr val="000000"/>
                </a:solidFill>
                <a:latin typeface="Times New Roman" pitchFamily="18" charset="0"/>
                <a:cs typeface="Times New Roman" pitchFamily="18" charset="0"/>
              </a:rPr>
              <a:t>Major Weaknesses</a:t>
            </a:r>
          </a:p>
        </p:txBody>
      </p:sp>
      <p:sp>
        <p:nvSpPr>
          <p:cNvPr id="12" name="TextBox 1"/>
          <p:cNvSpPr txBox="1"/>
          <p:nvPr/>
        </p:nvSpPr>
        <p:spPr>
          <a:xfrm>
            <a:off x="689860" y="1752600"/>
            <a:ext cx="7892545" cy="4376647"/>
          </a:xfrm>
          <a:prstGeom prst="rect">
            <a:avLst/>
          </a:prstGeom>
          <a:noFill/>
        </p:spPr>
        <p:txBody>
          <a:bodyPr wrap="square" lIns="0" tIns="0" rIns="0" rtlCol="0">
            <a:spAutoFit/>
          </a:bodyPr>
          <a:lstStyle/>
          <a:p>
            <a:pPr marL="280988" indent="-280988">
              <a:tabLst/>
            </a:pPr>
            <a:r>
              <a:rPr lang="en-US" altLang="zh-CN" sz="2000" dirty="0">
                <a:solidFill>
                  <a:srgbClr val="010000"/>
                </a:solidFill>
                <a:latin typeface="Times New Roman" panose="02020603050405020304" pitchFamily="18" charset="0"/>
                <a:cs typeface="Times New Roman" pitchFamily="18" charset="0"/>
              </a:rPr>
              <a: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41%</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are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related</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to</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significant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and</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unreconciled</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differences</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between</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the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proposed cost and the independent cost estimate</a:t>
            </a:r>
            <a:endParaRPr lang="en-US" altLang="zh-CN" sz="2000" dirty="0">
              <a:solidFill>
                <a:srgbClr val="010000"/>
              </a:solidFill>
              <a:latin typeface="Times New Roman" panose="02020603050405020304" pitchFamily="18" charset="0"/>
              <a:cs typeface="Times New Roman" pitchFamily="18" charset="0"/>
            </a:endParaRPr>
          </a:p>
          <a:p>
            <a:pPr marL="633413" indent="-633413">
              <a:tabLst>
                <a:tab pos="228600" algn="l"/>
              </a:tabLst>
            </a:pPr>
            <a:r>
              <a:rPr lang="en-US" altLang="zh-CN" sz="2000" dirty="0">
                <a:solidFill>
                  <a:srgbClr val="010000"/>
                </a:solidFill>
                <a:latin typeface="Times New Roman" panose="02020603050405020304" pitchFamily="18" charset="0"/>
                <a:cs typeface="Times New Roman" pitchFamily="18" charset="0"/>
              </a:rPr>
              <a:t>      –</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This</a:t>
            </a:r>
            <a:r>
              <a:rPr lang="en-US" altLang="zh-CN" sz="2000" dirty="0">
                <a:latin typeface="Times New Roman" panose="02020603050405020304" pitchFamily="18" charset="0"/>
                <a:cs typeface="Times New Roman" pitchFamily="18" charset="0"/>
              </a:rPr>
              <a:t> finding </a:t>
            </a:r>
            <a:r>
              <a:rPr lang="en-US" altLang="zh-CN" sz="2000" dirty="0">
                <a:solidFill>
                  <a:srgbClr val="000000"/>
                </a:solidFill>
                <a:latin typeface="Times New Roman" panose="02020603050405020304" pitchFamily="18" charset="0"/>
                <a:cs typeface="Times New Roman" pitchFamily="18" charset="0"/>
              </a:rPr>
              <a:t>is</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often</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associated</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with</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a</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dispute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in</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the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proposer’s</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underlying assumptions</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in</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areas</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such</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as</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technical</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performance,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TRLs,</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heritage,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etc.</a:t>
            </a:r>
          </a:p>
          <a:p>
            <a:pPr marL="633413" indent="-633413">
              <a:lnSpc>
                <a:spcPts val="1600"/>
              </a:lnSpc>
              <a:tabLst>
                <a:tab pos="228600" algn="l"/>
              </a:tabLst>
            </a:pPr>
            <a:endParaRPr lang="en-US" altLang="zh-CN" sz="2000" dirty="0">
              <a:solidFill>
                <a:srgbClr val="000000"/>
              </a:solidFill>
              <a:latin typeface="Times New Roman" panose="02020603050405020304" pitchFamily="18" charset="0"/>
              <a:cs typeface="Times New Roman" pitchFamily="18" charset="0"/>
            </a:endParaRPr>
          </a:p>
          <a:p>
            <a:pPr>
              <a:tabLst>
                <a:tab pos="228600" algn="l"/>
              </a:tabLst>
            </a:pPr>
            <a:r>
              <a:rPr lang="en-US" altLang="zh-CN" sz="2000" dirty="0">
                <a:solidFill>
                  <a:srgbClr val="010000"/>
                </a:solidFill>
                <a:latin typeface="Times New Roman" panose="02020603050405020304" pitchFamily="18" charset="0"/>
                <a:cs typeface="Times New Roman" pitchFamily="18" charset="0"/>
              </a:rPr>
              <a: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23%</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are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due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to</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an</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inadequate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basis</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of</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estimate</a:t>
            </a:r>
          </a:p>
          <a:p>
            <a:pPr>
              <a:tabLst>
                <a:tab pos="228600" algn="l"/>
              </a:tabLst>
            </a:pPr>
            <a:endParaRPr lang="en-US" altLang="zh-CN" sz="2000" dirty="0">
              <a:solidFill>
                <a:srgbClr val="000000"/>
              </a:solidFill>
              <a:latin typeface="Times New Roman" pitchFamily="18" charset="0"/>
              <a:cs typeface="Times New Roman" pitchFamily="18" charset="0"/>
            </a:endParaRPr>
          </a:p>
          <a:p>
            <a:pPr>
              <a:spcAft>
                <a:spcPts val="300"/>
              </a:spcAft>
            </a:pPr>
            <a:r>
              <a:rPr lang="en-US" altLang="zh-CN" sz="2000" dirty="0">
                <a:solidFill>
                  <a:srgbClr val="010000"/>
                </a:solidFill>
                <a:latin typeface="Times New Roman" panose="02020603050405020304" pitchFamily="18" charset="0"/>
                <a:cs typeface="Times New Roman" pitchFamily="18" charset="0"/>
              </a:rPr>
              <a: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21%</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are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due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to</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inadequate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cost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reserve</a:t>
            </a:r>
          </a:p>
          <a:p>
            <a:pPr>
              <a:spcAft>
                <a:spcPts val="300"/>
              </a:spcAft>
            </a:pPr>
            <a:r>
              <a:rPr lang="en-US" altLang="zh-CN" sz="2000" dirty="0">
                <a:solidFill>
                  <a:srgbClr val="010000"/>
                </a:solidFill>
                <a:latin typeface="Times New Roman" panose="02020603050405020304" pitchFamily="18" charset="0"/>
                <a:cs typeface="Times New Roman" pitchFamily="18" charset="0"/>
              </a:rPr>
              <a:t>      –</a:t>
            </a:r>
            <a:r>
              <a:rPr lang="en-US" altLang="zh-CN" sz="2000" dirty="0">
                <a:latin typeface="Times New Roman" panose="02020603050405020304" pitchFamily="18" charset="0"/>
                <a:cs typeface="Times New Roman" pitchFamily="18" charset="0"/>
              </a:rPr>
              <a:t>  </a:t>
            </a:r>
            <a:r>
              <a:rPr lang="en-US" altLang="zh-CN" sz="2000" dirty="0">
                <a:solidFill>
                  <a:srgbClr val="FF0000"/>
                </a:solidFill>
                <a:latin typeface="Times New Roman" panose="02020603050405020304" pitchFamily="18" charset="0"/>
                <a:cs typeface="Times New Roman" pitchFamily="18" charset="0"/>
              </a:rPr>
              <a:t>No cost reserve Step 2 major weaknesses since 2009</a:t>
            </a:r>
          </a:p>
          <a:p>
            <a:pPr marL="633413" indent="-633413">
              <a:spcAft>
                <a:spcPts val="300"/>
              </a:spcAft>
            </a:pPr>
            <a:r>
              <a:rPr lang="en-US" altLang="zh-CN" sz="2000" dirty="0">
                <a:solidFill>
                  <a:srgbClr val="010000"/>
                </a:solidFill>
                <a:latin typeface="Times New Roman" panose="02020603050405020304" pitchFamily="18" charset="0"/>
                <a:cs typeface="Times New Roman" pitchFamily="18" charset="0"/>
              </a:rPr>
              <a:t>      –</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Cost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reserve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was</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often</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an</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issue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in</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proposals</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with low</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maturity</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or overstated heritage</a:t>
            </a:r>
          </a:p>
          <a:p>
            <a:pPr>
              <a:lnSpc>
                <a:spcPts val="1600"/>
              </a:lnSpc>
            </a:pPr>
            <a:endParaRPr lang="en-US" altLang="zh-CN" sz="2000" dirty="0">
              <a:solidFill>
                <a:srgbClr val="000000"/>
              </a:solidFill>
              <a:latin typeface="Times New Roman" panose="02020603050405020304" pitchFamily="18" charset="0"/>
              <a:cs typeface="Times New Roman" pitchFamily="18" charset="0"/>
            </a:endParaRPr>
          </a:p>
          <a:p>
            <a:pPr>
              <a:lnSpc>
                <a:spcPts val="1600"/>
              </a:lnSpc>
            </a:pPr>
            <a:r>
              <a:rPr lang="en-US" altLang="zh-CN" sz="2000" dirty="0">
                <a:solidFill>
                  <a:srgbClr val="010000"/>
                </a:solidFill>
                <a:latin typeface="Times New Roman" panose="02020603050405020304" pitchFamily="18" charset="0"/>
                <a:cs typeface="Times New Roman" pitchFamily="18" charset="0"/>
              </a:rPr>
              <a: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15%</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are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related</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to</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the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credibility</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or</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relevance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of</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the</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supporting</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anose="02020603050405020304" pitchFamily="18" charset="0"/>
                <a:cs typeface="Times New Roman" pitchFamily="18" charset="0"/>
              </a:rPr>
              <a:t>cost</a:t>
            </a:r>
            <a:r>
              <a:rPr lang="en-US" altLang="zh-CN" sz="2000" dirty="0">
                <a:latin typeface="Times New Roman" panose="02020603050405020304" pitchFamily="18" charset="0"/>
                <a:cs typeface="Times New Roman" pitchFamily="18" charset="0"/>
              </a:rPr>
              <a:t> </a:t>
            </a:r>
            <a:r>
              <a:rPr lang="en-US" altLang="zh-CN" sz="2000" dirty="0">
                <a:solidFill>
                  <a:srgbClr val="000000"/>
                </a:solidFill>
                <a:latin typeface="Times New Roman" pitchFamily="18" charset="0"/>
                <a:cs typeface="Times New Roman" pitchFamily="18" charset="0"/>
              </a:rPr>
              <a:t>data</a:t>
            </a:r>
          </a:p>
          <a:p>
            <a:pPr>
              <a:lnSpc>
                <a:spcPts val="1600"/>
              </a:lnSpc>
            </a:pPr>
            <a:endParaRPr lang="en-US" altLang="zh-CN" sz="2000" dirty="0">
              <a:solidFill>
                <a:srgbClr val="000000"/>
              </a:solidFill>
              <a:latin typeface="Times New Roman" pitchFamily="18" charset="0"/>
              <a:cs typeface="Times New Roman" pitchFamily="18" charset="0"/>
            </a:endParaRPr>
          </a:p>
        </p:txBody>
      </p:sp>
      <p:sp>
        <p:nvSpPr>
          <p:cNvPr id="17" name="TextBox 1"/>
          <p:cNvSpPr txBox="1"/>
          <p:nvPr/>
        </p:nvSpPr>
        <p:spPr>
          <a:xfrm>
            <a:off x="1117600" y="355600"/>
            <a:ext cx="7985584" cy="443711"/>
          </a:xfrm>
          <a:prstGeom prst="rect">
            <a:avLst/>
          </a:prstGeom>
          <a:noFill/>
        </p:spPr>
        <p:txBody>
          <a:bodyPr wrap="none" lIns="0" tIns="0" rIns="0" rtlCol="0">
            <a:spAutoFit/>
          </a:bodyPr>
          <a:lstStyle/>
          <a:p>
            <a:pPr>
              <a:lnSpc>
                <a:spcPts val="3100"/>
              </a:lnSpc>
              <a:tabLst/>
            </a:pPr>
            <a:r>
              <a:rPr lang="en-US" altLang="zh-CN" sz="2802" b="1" dirty="0">
                <a:solidFill>
                  <a:srgbClr val="000000"/>
                </a:solidFill>
                <a:latin typeface="Times New Roman" pitchFamily="18" charset="0"/>
                <a:cs typeface="Times New Roman" pitchFamily="18" charset="0"/>
              </a:rPr>
              <a:t>Step</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2</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Common</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Causes</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of</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Major</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Weaknesses</a:t>
            </a:r>
            <a:r>
              <a:rPr lang="en-US" altLang="zh-CN" sz="2400" dirty="0">
                <a:latin typeface="Times New Roman" pitchFamily="18" charset="0"/>
                <a:cs typeface="Times New Roman" pitchFamily="18" charset="0"/>
              </a:rPr>
              <a:t> </a:t>
            </a:r>
            <a:r>
              <a:rPr lang="en-US" altLang="zh-CN" sz="2400" b="1" dirty="0">
                <a:solidFill>
                  <a:srgbClr val="000000"/>
                </a:solidFill>
                <a:latin typeface="Times New Roman" pitchFamily="18" charset="0"/>
                <a:cs typeface="Times New Roman" pitchFamily="18" charset="0"/>
              </a:rPr>
              <a:t>(4</a:t>
            </a:r>
            <a:r>
              <a:rPr lang="en-US" altLang="zh-CN" sz="2400" dirty="0">
                <a:latin typeface="Times New Roman" pitchFamily="18" charset="0"/>
                <a:cs typeface="Times New Roman" pitchFamily="18" charset="0"/>
              </a:rPr>
              <a:t> </a:t>
            </a:r>
            <a:r>
              <a:rPr lang="en-US" altLang="zh-CN" sz="2400" b="1" dirty="0">
                <a:solidFill>
                  <a:srgbClr val="000000"/>
                </a:solidFill>
                <a:latin typeface="Times New Roman" pitchFamily="18" charset="0"/>
                <a:cs typeface="Times New Roman" pitchFamily="18" charset="0"/>
              </a:rPr>
              <a:t>of</a:t>
            </a:r>
            <a:r>
              <a:rPr lang="en-US" altLang="zh-CN" sz="2400" dirty="0">
                <a:latin typeface="Times New Roman" pitchFamily="18" charset="0"/>
                <a:cs typeface="Times New Roman" pitchFamily="18" charset="0"/>
              </a:rPr>
              <a:t> </a:t>
            </a:r>
            <a:r>
              <a:rPr lang="en-US" altLang="zh-CN" sz="2400" b="1" dirty="0">
                <a:solidFill>
                  <a:srgbClr val="000000"/>
                </a:solidFill>
                <a:latin typeface="Times New Roman" pitchFamily="18" charset="0"/>
                <a:cs typeface="Times New Roman" pitchFamily="18" charset="0"/>
              </a:rPr>
              <a:t>4)</a:t>
            </a:r>
          </a:p>
        </p:txBody>
      </p:sp>
      <p:sp>
        <p:nvSpPr>
          <p:cNvPr id="20" name="Slide Number Placeholder 19"/>
          <p:cNvSpPr>
            <a:spLocks noGrp="1"/>
          </p:cNvSpPr>
          <p:nvPr>
            <p:ph type="sldNum" sz="quarter" idx="12"/>
          </p:nvPr>
        </p:nvSpPr>
        <p:spPr/>
        <p:txBody>
          <a:bodyPr/>
          <a:lstStyle/>
          <a:p>
            <a:fld id="{B6F15528-21DE-4FAA-801E-634DDDAF4B2B}" type="slidenum">
              <a:rPr lang="en-US" smtClean="0"/>
              <a:pPr/>
              <a:t>7</a:t>
            </a:fld>
            <a:endParaRPr lang="en-US" dirty="0"/>
          </a:p>
        </p:txBody>
      </p:sp>
      <p:sp>
        <p:nvSpPr>
          <p:cNvPr id="21" name="TextBox 1"/>
          <p:cNvSpPr txBox="1"/>
          <p:nvPr/>
        </p:nvSpPr>
        <p:spPr>
          <a:xfrm>
            <a:off x="3352800" y="6587302"/>
            <a:ext cx="2387600" cy="194498"/>
          </a:xfrm>
          <a:prstGeom prst="rect">
            <a:avLst/>
          </a:prstGeom>
          <a:noFill/>
        </p:spPr>
        <p:txBody>
          <a:bodyPr wrap="square" lIns="0" tIns="0" rIns="0" rtlCol="0">
            <a:spAutoFit/>
          </a:bodyPr>
          <a:lstStyle/>
          <a:p>
            <a:pPr>
              <a:lnSpc>
                <a:spcPts val="1100"/>
              </a:lnSpc>
              <a:tabLst/>
            </a:pPr>
            <a:r>
              <a:rPr lang="en-US" altLang="zh-CN" sz="1200" i="1" dirty="0">
                <a:solidFill>
                  <a:srgbClr val="000000"/>
                </a:solidFill>
                <a:latin typeface="Times New Roman" pitchFamily="18" charset="0"/>
                <a:cs typeface="Times New Roman" pitchFamily="18" charset="0"/>
              </a:rPr>
              <a:t>Step 2 Lessons Learned</a:t>
            </a:r>
            <a:r>
              <a:rPr lang="en-US" altLang="zh-CN" sz="1200" dirty="0">
                <a:latin typeface="Times New Roman" pitchFamily="18" charset="0"/>
                <a:cs typeface="Times New Roman" pitchFamily="18" charset="0"/>
              </a:rPr>
              <a:t> </a:t>
            </a:r>
            <a:r>
              <a:rPr lang="en-US" altLang="zh-CN" sz="1200" i="1" dirty="0">
                <a:solidFill>
                  <a:srgbClr val="000000"/>
                </a:solidFill>
                <a:latin typeface="Times New Roman" pitchFamily="18" charset="0"/>
                <a:cs typeface="Times New Roman" pitchFamily="18" charset="0"/>
              </a:rPr>
              <a:t>Study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8582406" y="6425184"/>
            <a:ext cx="335279" cy="312419"/>
          </a:xfrm>
          <a:custGeom>
            <a:avLst/>
            <a:gdLst>
              <a:gd name="connsiteX0" fmla="*/ 0 w 335279"/>
              <a:gd name="connsiteY0" fmla="*/ 156209 h 312419"/>
              <a:gd name="connsiteX1" fmla="*/ 167639 w 335279"/>
              <a:gd name="connsiteY1" fmla="*/ 0 h 312419"/>
              <a:gd name="connsiteX2" fmla="*/ 335279 w 335279"/>
              <a:gd name="connsiteY2" fmla="*/ 156209 h 312419"/>
              <a:gd name="connsiteX3" fmla="*/ 167639 w 335279"/>
              <a:gd name="connsiteY3" fmla="*/ 312420 h 312419"/>
              <a:gd name="connsiteX4" fmla="*/ 0 w 335279"/>
              <a:gd name="connsiteY4" fmla="*/ 156209 h 31241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335279" h="312419">
                <a:moveTo>
                  <a:pt x="0" y="156209"/>
                </a:moveTo>
                <a:cubicBezTo>
                  <a:pt x="0" y="70103"/>
                  <a:pt x="74675" y="0"/>
                  <a:pt x="167639" y="0"/>
                </a:cubicBezTo>
                <a:cubicBezTo>
                  <a:pt x="259841" y="0"/>
                  <a:pt x="335279" y="70103"/>
                  <a:pt x="335279" y="156209"/>
                </a:cubicBezTo>
                <a:cubicBezTo>
                  <a:pt x="335279" y="242315"/>
                  <a:pt x="259841" y="312420"/>
                  <a:pt x="167639" y="312420"/>
                </a:cubicBezTo>
                <a:cubicBezTo>
                  <a:pt x="74675" y="312420"/>
                  <a:pt x="0" y="242315"/>
                  <a:pt x="0" y="156209"/>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27" name="Picture 3"/>
          <p:cNvPicPr>
            <a:picLocks noChangeAspect="1" noChangeArrowheads="1"/>
          </p:cNvPicPr>
          <p:nvPr/>
        </p:nvPicPr>
        <p:blipFill>
          <a:blip r:embed="rId3" cstate="print"/>
          <a:srcRect/>
          <a:stretch>
            <a:fillRect/>
          </a:stretch>
        </p:blipFill>
        <p:spPr bwMode="auto">
          <a:xfrm>
            <a:off x="0" y="0"/>
            <a:ext cx="9144000" cy="1079500"/>
          </a:xfrm>
          <a:prstGeom prst="rect">
            <a:avLst/>
          </a:prstGeom>
          <a:noFill/>
        </p:spPr>
      </p:pic>
      <p:sp>
        <p:nvSpPr>
          <p:cNvPr id="2" name="TextBox 1"/>
          <p:cNvSpPr txBox="1"/>
          <p:nvPr/>
        </p:nvSpPr>
        <p:spPr>
          <a:xfrm>
            <a:off x="1143000" y="6248400"/>
            <a:ext cx="3734233" cy="459955"/>
          </a:xfrm>
          <a:prstGeom prst="rect">
            <a:avLst/>
          </a:prstGeom>
          <a:noFill/>
        </p:spPr>
        <p:txBody>
          <a:bodyPr wrap="none" lIns="0" tIns="0" rIns="0" rtlCol="0">
            <a:spAutoFit/>
          </a:bodyPr>
          <a:lstStyle/>
          <a:p>
            <a:pPr>
              <a:lnSpc>
                <a:spcPts val="1200"/>
              </a:lnSpc>
              <a:tabLst>
                <a:tab pos="7340600" algn="l"/>
              </a:tabLst>
            </a:pPr>
            <a:r>
              <a:rPr lang="en-US" altLang="zh-CN" sz="1398" dirty="0">
                <a:solidFill>
                  <a:srgbClr val="000000"/>
                </a:solidFill>
                <a:latin typeface="Times New Roman" pitchFamily="18" charset="0"/>
                <a:cs typeface="Times New Roman" pitchFamily="18" charset="0"/>
              </a:rPr>
              <a:t>*Includes</a:t>
            </a:r>
            <a:r>
              <a:rPr lang="en-US" altLang="zh-CN" sz="1398" dirty="0">
                <a:latin typeface="Times New Roman" pitchFamily="18" charset="0"/>
                <a:cs typeface="Times New Roman" pitchFamily="18" charset="0"/>
              </a:rPr>
              <a:t> </a:t>
            </a:r>
            <a:r>
              <a:rPr lang="en-US" altLang="zh-CN" sz="1398" dirty="0">
                <a:solidFill>
                  <a:srgbClr val="000000"/>
                </a:solidFill>
                <a:latin typeface="Times New Roman" pitchFamily="18" charset="0"/>
                <a:cs typeface="Times New Roman" pitchFamily="18" charset="0"/>
              </a:rPr>
              <a:t>only</a:t>
            </a:r>
            <a:r>
              <a:rPr lang="en-US" altLang="zh-CN" sz="1398" dirty="0">
                <a:latin typeface="Times New Roman" pitchFamily="18" charset="0"/>
                <a:cs typeface="Times New Roman" pitchFamily="18" charset="0"/>
              </a:rPr>
              <a:t> </a:t>
            </a:r>
            <a:r>
              <a:rPr lang="en-US" altLang="zh-CN" sz="1398" dirty="0">
                <a:solidFill>
                  <a:srgbClr val="000000"/>
                </a:solidFill>
                <a:latin typeface="Times New Roman" pitchFamily="18" charset="0"/>
                <a:cs typeface="Times New Roman" pitchFamily="18" charset="0"/>
              </a:rPr>
              <a:t>the</a:t>
            </a:r>
            <a:r>
              <a:rPr lang="en-US" altLang="zh-CN" sz="1398" dirty="0">
                <a:latin typeface="Times New Roman" pitchFamily="18" charset="0"/>
                <a:cs typeface="Times New Roman" pitchFamily="18" charset="0"/>
              </a:rPr>
              <a:t> </a:t>
            </a:r>
            <a:r>
              <a:rPr lang="en-US" altLang="zh-CN" sz="1398" dirty="0">
                <a:solidFill>
                  <a:srgbClr val="000000"/>
                </a:solidFill>
                <a:latin typeface="Times New Roman" pitchFamily="18" charset="0"/>
                <a:cs typeface="Times New Roman" pitchFamily="18" charset="0"/>
              </a:rPr>
              <a:t>most</a:t>
            </a:r>
            <a:r>
              <a:rPr lang="en-US" altLang="zh-CN" sz="1398" dirty="0">
                <a:latin typeface="Times New Roman" pitchFamily="18" charset="0"/>
                <a:cs typeface="Times New Roman" pitchFamily="18" charset="0"/>
              </a:rPr>
              <a:t> </a:t>
            </a:r>
            <a:r>
              <a:rPr lang="en-US" altLang="zh-CN" sz="1398" dirty="0">
                <a:solidFill>
                  <a:srgbClr val="000000"/>
                </a:solidFill>
                <a:latin typeface="Times New Roman" pitchFamily="18" charset="0"/>
                <a:cs typeface="Times New Roman" pitchFamily="18" charset="0"/>
              </a:rPr>
              <a:t>common</a:t>
            </a:r>
            <a:r>
              <a:rPr lang="en-US" altLang="zh-CN" sz="1398" dirty="0">
                <a:latin typeface="Times New Roman" pitchFamily="18" charset="0"/>
                <a:cs typeface="Times New Roman" pitchFamily="18" charset="0"/>
              </a:rPr>
              <a:t> </a:t>
            </a:r>
            <a:r>
              <a:rPr lang="en-US" altLang="zh-CN" sz="1398" dirty="0">
                <a:solidFill>
                  <a:srgbClr val="000000"/>
                </a:solidFill>
                <a:latin typeface="Times New Roman" pitchFamily="18" charset="0"/>
                <a:cs typeface="Times New Roman" pitchFamily="18" charset="0"/>
              </a:rPr>
              <a:t>major</a:t>
            </a:r>
            <a:r>
              <a:rPr lang="en-US" altLang="zh-CN" sz="1398" dirty="0">
                <a:latin typeface="Times New Roman" pitchFamily="18" charset="0"/>
                <a:cs typeface="Times New Roman" pitchFamily="18" charset="0"/>
              </a:rPr>
              <a:t> </a:t>
            </a:r>
            <a:r>
              <a:rPr lang="en-US" altLang="zh-CN" sz="1398" dirty="0">
                <a:solidFill>
                  <a:srgbClr val="000000"/>
                </a:solidFill>
                <a:latin typeface="Times New Roman" pitchFamily="18" charset="0"/>
                <a:cs typeface="Times New Roman" pitchFamily="18" charset="0"/>
              </a:rPr>
              <a:t>weaknesses</a:t>
            </a:r>
          </a:p>
          <a:p>
            <a:pPr>
              <a:lnSpc>
                <a:spcPts val="2000"/>
              </a:lnSpc>
              <a:tabLst>
                <a:tab pos="7340600" algn="l"/>
              </a:tabLst>
            </a:pPr>
            <a:r>
              <a:rPr lang="en-US" altLang="zh-CN" dirty="0"/>
              <a:t>	</a:t>
            </a:r>
            <a:endParaRPr lang="en-US" altLang="zh-CN" sz="1398" b="1" dirty="0">
              <a:solidFill>
                <a:srgbClr val="000000"/>
              </a:solidFill>
              <a:latin typeface="Times New Roman" pitchFamily="18" charset="0"/>
              <a:cs typeface="Times New Roman" pitchFamily="18" charset="0"/>
            </a:endParaRPr>
          </a:p>
        </p:txBody>
      </p:sp>
      <p:sp>
        <p:nvSpPr>
          <p:cNvPr id="1036" name="TextBox 1"/>
          <p:cNvSpPr txBox="1"/>
          <p:nvPr/>
        </p:nvSpPr>
        <p:spPr>
          <a:xfrm>
            <a:off x="1070762" y="232636"/>
            <a:ext cx="7002475" cy="846864"/>
          </a:xfrm>
          <a:prstGeom prst="rect">
            <a:avLst/>
          </a:prstGeom>
          <a:noFill/>
        </p:spPr>
        <p:txBody>
          <a:bodyPr wrap="none" lIns="0" tIns="0" rIns="0" rtlCol="0">
            <a:spAutoFit/>
          </a:bodyPr>
          <a:lstStyle/>
          <a:p>
            <a:pPr algn="ctr">
              <a:lnSpc>
                <a:spcPts val="3100"/>
              </a:lnSpc>
              <a:tabLst>
                <a:tab pos="63500" algn="l"/>
                <a:tab pos="1079500" algn="l"/>
                <a:tab pos="1993900" algn="l"/>
                <a:tab pos="2235200" algn="l"/>
              </a:tabLst>
            </a:pPr>
            <a:r>
              <a:rPr lang="en-US" altLang="zh-CN" dirty="0"/>
              <a:t>		</a:t>
            </a:r>
            <a:r>
              <a:rPr lang="en-US" altLang="zh-CN" sz="2802" b="1" dirty="0">
                <a:solidFill>
                  <a:srgbClr val="000000"/>
                </a:solidFill>
                <a:latin typeface="Times New Roman" pitchFamily="18" charset="0"/>
                <a:cs typeface="Times New Roman" pitchFamily="18" charset="0"/>
              </a:rPr>
              <a:t>Sources of Step</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2</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Systems Engineering </a:t>
            </a:r>
          </a:p>
          <a:p>
            <a:pPr algn="ctr">
              <a:lnSpc>
                <a:spcPts val="3100"/>
              </a:lnSpc>
              <a:tabLst>
                <a:tab pos="63500" algn="l"/>
                <a:tab pos="1079500" algn="l"/>
                <a:tab pos="1993900" algn="l"/>
                <a:tab pos="2235200" algn="l"/>
              </a:tabLst>
            </a:pPr>
            <a:r>
              <a:rPr lang="en-US" altLang="zh-CN" sz="2802" b="1" dirty="0">
                <a:solidFill>
                  <a:srgbClr val="000000"/>
                </a:solidFill>
                <a:latin typeface="Times New Roman" pitchFamily="18" charset="0"/>
                <a:cs typeface="Times New Roman" pitchFamily="18" charset="0"/>
              </a:rPr>
              <a:t>MWs in New Data</a:t>
            </a:r>
          </a:p>
        </p:txBody>
      </p:sp>
      <p:sp>
        <p:nvSpPr>
          <p:cNvPr id="46" name="Slide Number Placeholder 45"/>
          <p:cNvSpPr>
            <a:spLocks noGrp="1"/>
          </p:cNvSpPr>
          <p:nvPr>
            <p:ph type="sldNum" sz="quarter" idx="12"/>
          </p:nvPr>
        </p:nvSpPr>
        <p:spPr/>
        <p:txBody>
          <a:bodyPr/>
          <a:lstStyle/>
          <a:p>
            <a:fld id="{B6F15528-21DE-4FAA-801E-634DDDAF4B2B}" type="slidenum">
              <a:rPr lang="en-US" smtClean="0"/>
              <a:pPr/>
              <a:t>8</a:t>
            </a:fld>
            <a:endParaRPr lang="en-US" dirty="0"/>
          </a:p>
        </p:txBody>
      </p:sp>
      <p:sp>
        <p:nvSpPr>
          <p:cNvPr id="47" name="TextBox 1"/>
          <p:cNvSpPr txBox="1"/>
          <p:nvPr/>
        </p:nvSpPr>
        <p:spPr>
          <a:xfrm>
            <a:off x="3352800" y="6587302"/>
            <a:ext cx="2387600" cy="194498"/>
          </a:xfrm>
          <a:prstGeom prst="rect">
            <a:avLst/>
          </a:prstGeom>
          <a:noFill/>
        </p:spPr>
        <p:txBody>
          <a:bodyPr wrap="square" lIns="0" tIns="0" rIns="0" rtlCol="0">
            <a:spAutoFit/>
          </a:bodyPr>
          <a:lstStyle/>
          <a:p>
            <a:pPr>
              <a:lnSpc>
                <a:spcPts val="1100"/>
              </a:lnSpc>
              <a:tabLst/>
            </a:pPr>
            <a:r>
              <a:rPr lang="en-US" altLang="zh-CN" sz="1200" i="1" dirty="0">
                <a:solidFill>
                  <a:srgbClr val="000000"/>
                </a:solidFill>
                <a:latin typeface="Times New Roman" pitchFamily="18" charset="0"/>
                <a:cs typeface="Times New Roman" pitchFamily="18" charset="0"/>
              </a:rPr>
              <a:t>Step 2 Lessons Learned</a:t>
            </a:r>
            <a:r>
              <a:rPr lang="en-US" altLang="zh-CN" sz="1200" dirty="0">
                <a:latin typeface="Times New Roman" pitchFamily="18" charset="0"/>
                <a:cs typeface="Times New Roman" pitchFamily="18" charset="0"/>
              </a:rPr>
              <a:t> </a:t>
            </a:r>
            <a:r>
              <a:rPr lang="en-US" altLang="zh-CN" sz="1200" i="1" dirty="0">
                <a:solidFill>
                  <a:srgbClr val="000000"/>
                </a:solidFill>
                <a:latin typeface="Times New Roman" pitchFamily="18" charset="0"/>
                <a:cs typeface="Times New Roman" pitchFamily="18" charset="0"/>
              </a:rPr>
              <a:t>Study</a:t>
            </a:r>
          </a:p>
        </p:txBody>
      </p:sp>
      <p:sp>
        <p:nvSpPr>
          <p:cNvPr id="4" name="TextBox 3"/>
          <p:cNvSpPr txBox="1"/>
          <p:nvPr/>
        </p:nvSpPr>
        <p:spPr>
          <a:xfrm>
            <a:off x="419099" y="1944342"/>
            <a:ext cx="8305800" cy="1631216"/>
          </a:xfrm>
          <a:prstGeom prst="rect">
            <a:avLst/>
          </a:prstGeom>
          <a:noFill/>
        </p:spPr>
        <p:txBody>
          <a:bodyPr wrap="square" rtlCol="0">
            <a:spAutoFit/>
          </a:bodyPr>
          <a:lstStyle/>
          <a:p>
            <a:pPr marL="342900" indent="-225425">
              <a:buFont typeface="Arial" panose="020B0604020202020204" pitchFamily="34" charset="0"/>
              <a:buChar char="•"/>
            </a:pPr>
            <a:r>
              <a:rPr lang="en-US" sz="2000" dirty="0">
                <a:latin typeface="Times New Roman"/>
                <a:cs typeface="Times New Roman"/>
              </a:rPr>
              <a:t>The flowdown, traceability, completeness, consistency or stability of the top level mission or flight hardware requirements is flawed</a:t>
            </a:r>
          </a:p>
          <a:p>
            <a:pPr marL="342900" indent="-225425">
              <a:buFont typeface="Arial" panose="020B0604020202020204" pitchFamily="34" charset="0"/>
              <a:buChar char="•"/>
            </a:pPr>
            <a:r>
              <a:rPr lang="en-US" sz="2000" dirty="0">
                <a:latin typeface="Times New Roman"/>
                <a:cs typeface="Times New Roman"/>
              </a:rPr>
              <a:t>The SE plans or approach, including clearly identifying the roles and responsibilities of the PSE are flawed</a:t>
            </a:r>
          </a:p>
          <a:p>
            <a:endParaRPr lang="en-US" sz="2000" dirty="0">
              <a:latin typeface="Times New Roman"/>
              <a:cs typeface="Times New Roman"/>
            </a:endParaRPr>
          </a:p>
        </p:txBody>
      </p:sp>
      <p:sp>
        <p:nvSpPr>
          <p:cNvPr id="9" name="TextBox 1"/>
          <p:cNvSpPr txBox="1"/>
          <p:nvPr/>
        </p:nvSpPr>
        <p:spPr>
          <a:xfrm>
            <a:off x="630106" y="1551766"/>
            <a:ext cx="5145896" cy="289823"/>
          </a:xfrm>
          <a:prstGeom prst="rect">
            <a:avLst/>
          </a:prstGeom>
          <a:noFill/>
        </p:spPr>
        <p:txBody>
          <a:bodyPr wrap="none" lIns="0" tIns="0" rIns="0" rtlCol="0">
            <a:spAutoFit/>
          </a:bodyPr>
          <a:lstStyle/>
          <a:p>
            <a:pPr>
              <a:lnSpc>
                <a:spcPts val="1900"/>
              </a:lnSpc>
              <a:tabLst/>
            </a:pPr>
            <a:r>
              <a:rPr lang="en-US" altLang="zh-CN" sz="2000" b="1" u="sng" dirty="0">
                <a:solidFill>
                  <a:srgbClr val="000000"/>
                </a:solidFill>
                <a:latin typeface="Times New Roman" pitchFamily="18" charset="0"/>
                <a:cs typeface="Times New Roman" pitchFamily="18" charset="0"/>
              </a:rPr>
              <a:t>Step</a:t>
            </a:r>
            <a:r>
              <a:rPr lang="en-US" altLang="zh-CN" sz="2000" u="sng" dirty="0">
                <a:latin typeface="Times New Roman" pitchFamily="18" charset="0"/>
                <a:cs typeface="Times New Roman" pitchFamily="18" charset="0"/>
              </a:rPr>
              <a:t> </a:t>
            </a:r>
            <a:r>
              <a:rPr lang="en-US" altLang="zh-CN" sz="2000" b="1" u="sng" dirty="0">
                <a:solidFill>
                  <a:srgbClr val="000000"/>
                </a:solidFill>
                <a:latin typeface="Times New Roman" pitchFamily="18" charset="0"/>
                <a:cs typeface="Times New Roman" pitchFamily="18" charset="0"/>
              </a:rPr>
              <a:t>2</a:t>
            </a:r>
            <a:r>
              <a:rPr lang="en-US" altLang="zh-CN" sz="2000" u="sng" dirty="0">
                <a:latin typeface="Times New Roman" pitchFamily="18" charset="0"/>
                <a:cs typeface="Times New Roman" pitchFamily="18" charset="0"/>
              </a:rPr>
              <a:t> </a:t>
            </a:r>
            <a:r>
              <a:rPr lang="en-US" altLang="zh-CN" sz="2000" b="1" u="sng" dirty="0">
                <a:solidFill>
                  <a:srgbClr val="000000"/>
                </a:solidFill>
                <a:latin typeface="Times New Roman" pitchFamily="18" charset="0"/>
                <a:cs typeface="Times New Roman" pitchFamily="18" charset="0"/>
              </a:rPr>
              <a:t>Systems Engineering</a:t>
            </a:r>
            <a:r>
              <a:rPr lang="en-US" altLang="zh-CN" sz="2000" u="sng" dirty="0">
                <a:latin typeface="Times New Roman" pitchFamily="18" charset="0"/>
                <a:cs typeface="Times New Roman" pitchFamily="18" charset="0"/>
              </a:rPr>
              <a:t> </a:t>
            </a:r>
            <a:r>
              <a:rPr lang="en-US" altLang="zh-CN" sz="2000" b="1" u="sng" dirty="0">
                <a:solidFill>
                  <a:srgbClr val="000000"/>
                </a:solidFill>
                <a:latin typeface="Times New Roman" pitchFamily="18" charset="0"/>
                <a:cs typeface="Times New Roman" pitchFamily="18" charset="0"/>
              </a:rPr>
              <a:t>Major</a:t>
            </a:r>
            <a:r>
              <a:rPr lang="en-US" altLang="zh-CN" sz="2000" u="sng" dirty="0">
                <a:latin typeface="Times New Roman" pitchFamily="18" charset="0"/>
                <a:cs typeface="Times New Roman" pitchFamily="18" charset="0"/>
              </a:rPr>
              <a:t> </a:t>
            </a:r>
            <a:r>
              <a:rPr lang="en-US" altLang="zh-CN" sz="2000" b="1" u="sng" dirty="0">
                <a:solidFill>
                  <a:srgbClr val="000000"/>
                </a:solidFill>
                <a:latin typeface="Times New Roman" pitchFamily="18" charset="0"/>
                <a:cs typeface="Times New Roman" pitchFamily="18" charset="0"/>
              </a:rPr>
              <a:t>Weaknesses</a:t>
            </a:r>
          </a:p>
        </p:txBody>
      </p:sp>
    </p:spTree>
    <p:extLst>
      <p:ext uri="{BB962C8B-B14F-4D97-AF65-F5344CB8AC3E}">
        <p14:creationId xmlns:p14="http://schemas.microsoft.com/office/powerpoint/2010/main" val="716016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8582406" y="6425184"/>
            <a:ext cx="335279" cy="312419"/>
          </a:xfrm>
          <a:custGeom>
            <a:avLst/>
            <a:gdLst>
              <a:gd name="connsiteX0" fmla="*/ 0 w 335279"/>
              <a:gd name="connsiteY0" fmla="*/ 156209 h 312419"/>
              <a:gd name="connsiteX1" fmla="*/ 167639 w 335279"/>
              <a:gd name="connsiteY1" fmla="*/ 0 h 312419"/>
              <a:gd name="connsiteX2" fmla="*/ 335279 w 335279"/>
              <a:gd name="connsiteY2" fmla="*/ 156209 h 312419"/>
              <a:gd name="connsiteX3" fmla="*/ 167639 w 335279"/>
              <a:gd name="connsiteY3" fmla="*/ 312420 h 312419"/>
              <a:gd name="connsiteX4" fmla="*/ 0 w 335279"/>
              <a:gd name="connsiteY4" fmla="*/ 156209 h 31241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335279" h="312419">
                <a:moveTo>
                  <a:pt x="0" y="156209"/>
                </a:moveTo>
                <a:cubicBezTo>
                  <a:pt x="0" y="70103"/>
                  <a:pt x="74675" y="0"/>
                  <a:pt x="167639" y="0"/>
                </a:cubicBezTo>
                <a:cubicBezTo>
                  <a:pt x="259841" y="0"/>
                  <a:pt x="335279" y="70103"/>
                  <a:pt x="335279" y="156209"/>
                </a:cubicBezTo>
                <a:cubicBezTo>
                  <a:pt x="335279" y="242315"/>
                  <a:pt x="259841" y="312420"/>
                  <a:pt x="167639" y="312420"/>
                </a:cubicBezTo>
                <a:cubicBezTo>
                  <a:pt x="74675" y="312420"/>
                  <a:pt x="0" y="242315"/>
                  <a:pt x="0" y="156209"/>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58" name="Freeform 3"/>
          <p:cNvSpPr/>
          <p:nvPr/>
        </p:nvSpPr>
        <p:spPr>
          <a:xfrm>
            <a:off x="4345686" y="3486912"/>
            <a:ext cx="3048" cy="38100"/>
          </a:xfrm>
          <a:custGeom>
            <a:avLst/>
            <a:gdLst>
              <a:gd name="connsiteX0" fmla="*/ 3048 w 3048"/>
              <a:gd name="connsiteY0" fmla="*/ 0 h 38100"/>
              <a:gd name="connsiteX1" fmla="*/ 3048 w 3048"/>
              <a:gd name="connsiteY1" fmla="*/ 38100 h 38100"/>
              <a:gd name="connsiteX2" fmla="*/ 0 w 3048"/>
              <a:gd name="connsiteY2" fmla="*/ 38100 h 38100"/>
              <a:gd name="connsiteX3" fmla="*/ 0 w 3048"/>
              <a:gd name="connsiteY3" fmla="*/ 0 h 38100"/>
              <a:gd name="connsiteX4" fmla="*/ 3048 w 3048"/>
              <a:gd name="connsiteY4" fmla="*/ 0 h 381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3048" h="38100">
                <a:moveTo>
                  <a:pt x="3048" y="0"/>
                </a:moveTo>
                <a:lnTo>
                  <a:pt x="3048" y="38100"/>
                </a:lnTo>
                <a:lnTo>
                  <a:pt x="0" y="38100"/>
                </a:lnTo>
                <a:lnTo>
                  <a:pt x="0" y="0"/>
                </a:lnTo>
                <a:lnTo>
                  <a:pt x="3048" y="0"/>
                </a:lnTo>
              </a:path>
            </a:pathLst>
          </a:custGeom>
          <a:solidFill>
            <a:srgbClr val="0000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27" name="Picture 3"/>
          <p:cNvPicPr>
            <a:picLocks noChangeAspect="1" noChangeArrowheads="1"/>
          </p:cNvPicPr>
          <p:nvPr/>
        </p:nvPicPr>
        <p:blipFill>
          <a:blip r:embed="rId3" cstate="print"/>
          <a:srcRect/>
          <a:stretch>
            <a:fillRect/>
          </a:stretch>
        </p:blipFill>
        <p:spPr bwMode="auto">
          <a:xfrm>
            <a:off x="0" y="0"/>
            <a:ext cx="9144000" cy="1079500"/>
          </a:xfrm>
          <a:prstGeom prst="rect">
            <a:avLst/>
          </a:prstGeom>
          <a:noFill/>
        </p:spPr>
      </p:pic>
      <p:sp>
        <p:nvSpPr>
          <p:cNvPr id="1065" name="TextBox 1"/>
          <p:cNvSpPr txBox="1"/>
          <p:nvPr/>
        </p:nvSpPr>
        <p:spPr>
          <a:xfrm>
            <a:off x="1244600" y="1295400"/>
            <a:ext cx="2184400" cy="203200"/>
          </a:xfrm>
          <a:prstGeom prst="rect">
            <a:avLst/>
          </a:prstGeom>
          <a:noFill/>
        </p:spPr>
        <p:txBody>
          <a:bodyPr wrap="none" lIns="0" tIns="0" rIns="0" rtlCol="0">
            <a:spAutoFit/>
          </a:bodyPr>
          <a:lstStyle/>
          <a:p>
            <a:pPr>
              <a:lnSpc>
                <a:spcPts val="1600"/>
              </a:lnSpc>
              <a:tabLst/>
            </a:pPr>
            <a:r>
              <a:rPr lang="en-US" altLang="zh-CN" sz="1800" dirty="0">
                <a:solidFill>
                  <a:srgbClr val="000000"/>
                </a:solidFill>
                <a:latin typeface="Times New Roman" pitchFamily="18" charset="0"/>
                <a:cs typeface="Times New Roman" pitchFamily="18" charset="0"/>
              </a:rPr>
              <a:t>Distribution</a:t>
            </a:r>
            <a:r>
              <a:rPr lang="en-US" altLang="zh-CN" sz="1800" dirty="0">
                <a:latin typeface="Times New Roman" pitchFamily="18" charset="0"/>
                <a:cs typeface="Times New Roman" pitchFamily="18" charset="0"/>
              </a:rPr>
              <a:t> </a:t>
            </a:r>
            <a:r>
              <a:rPr lang="en-US" altLang="zh-CN" sz="1800" dirty="0">
                <a:solidFill>
                  <a:srgbClr val="000000"/>
                </a:solidFill>
                <a:latin typeface="Times New Roman" pitchFamily="18" charset="0"/>
                <a:cs typeface="Times New Roman" pitchFamily="18" charset="0"/>
              </a:rPr>
              <a:t>by</a:t>
            </a:r>
            <a:r>
              <a:rPr lang="en-US" altLang="zh-CN" sz="1800" dirty="0">
                <a:latin typeface="Times New Roman" pitchFamily="18" charset="0"/>
                <a:cs typeface="Times New Roman" pitchFamily="18" charset="0"/>
              </a:rPr>
              <a:t> </a:t>
            </a:r>
            <a:r>
              <a:rPr lang="en-US" altLang="zh-CN" sz="1800" dirty="0">
                <a:solidFill>
                  <a:srgbClr val="000000"/>
                </a:solidFill>
                <a:latin typeface="Times New Roman" pitchFamily="18" charset="0"/>
                <a:cs typeface="Times New Roman" pitchFamily="18" charset="0"/>
              </a:rPr>
              <a:t>Number</a:t>
            </a:r>
          </a:p>
        </p:txBody>
      </p:sp>
      <p:sp>
        <p:nvSpPr>
          <p:cNvPr id="1066" name="TextBox 1"/>
          <p:cNvSpPr txBox="1"/>
          <p:nvPr/>
        </p:nvSpPr>
        <p:spPr>
          <a:xfrm>
            <a:off x="1447800" y="368300"/>
            <a:ext cx="6553200" cy="393700"/>
          </a:xfrm>
          <a:prstGeom prst="rect">
            <a:avLst/>
          </a:prstGeom>
          <a:noFill/>
        </p:spPr>
        <p:txBody>
          <a:bodyPr wrap="none" lIns="0" tIns="0" rIns="0" rtlCol="0">
            <a:spAutoFit/>
          </a:bodyPr>
          <a:lstStyle/>
          <a:p>
            <a:pPr>
              <a:lnSpc>
                <a:spcPts val="3100"/>
              </a:lnSpc>
              <a:tabLst/>
            </a:pPr>
            <a:r>
              <a:rPr lang="en-US" altLang="zh-CN" sz="2802" b="1" dirty="0">
                <a:solidFill>
                  <a:srgbClr val="000000"/>
                </a:solidFill>
                <a:latin typeface="Times New Roman" pitchFamily="18" charset="0"/>
                <a:cs typeface="Times New Roman" pitchFamily="18" charset="0"/>
              </a:rPr>
              <a:t>TMC</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Step</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2</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Risk</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Distribution</a:t>
            </a:r>
            <a:r>
              <a:rPr lang="en-US" altLang="zh-CN" sz="2802" dirty="0">
                <a:latin typeface="Times New Roman" pitchFamily="18" charset="0"/>
                <a:cs typeface="Times New Roman" pitchFamily="18" charset="0"/>
              </a:rPr>
              <a:t> </a:t>
            </a:r>
            <a:r>
              <a:rPr lang="en-US" altLang="zh-CN" sz="2802" b="1" dirty="0">
                <a:solidFill>
                  <a:srgbClr val="000000"/>
                </a:solidFill>
                <a:latin typeface="Times New Roman" pitchFamily="18" charset="0"/>
                <a:cs typeface="Times New Roman" pitchFamily="18" charset="0"/>
              </a:rPr>
              <a:t>Comparison</a:t>
            </a:r>
          </a:p>
        </p:txBody>
      </p:sp>
      <p:sp>
        <p:nvSpPr>
          <p:cNvPr id="1067" name="TextBox 1"/>
          <p:cNvSpPr txBox="1"/>
          <p:nvPr/>
        </p:nvSpPr>
        <p:spPr>
          <a:xfrm>
            <a:off x="5334000" y="1270000"/>
            <a:ext cx="2438400" cy="203200"/>
          </a:xfrm>
          <a:prstGeom prst="rect">
            <a:avLst/>
          </a:prstGeom>
          <a:noFill/>
        </p:spPr>
        <p:txBody>
          <a:bodyPr wrap="none" lIns="0" tIns="0" rIns="0" rtlCol="0">
            <a:spAutoFit/>
          </a:bodyPr>
          <a:lstStyle/>
          <a:p>
            <a:pPr>
              <a:lnSpc>
                <a:spcPts val="1600"/>
              </a:lnSpc>
              <a:tabLst/>
            </a:pPr>
            <a:r>
              <a:rPr lang="en-US" altLang="zh-CN" sz="1800" dirty="0">
                <a:solidFill>
                  <a:srgbClr val="000000"/>
                </a:solidFill>
                <a:latin typeface="Times New Roman" pitchFamily="18" charset="0"/>
                <a:cs typeface="Times New Roman" pitchFamily="18" charset="0"/>
              </a:rPr>
              <a:t>Distribution</a:t>
            </a:r>
            <a:r>
              <a:rPr lang="en-US" altLang="zh-CN" sz="1800" dirty="0">
                <a:latin typeface="Times New Roman" pitchFamily="18" charset="0"/>
                <a:cs typeface="Times New Roman" pitchFamily="18" charset="0"/>
              </a:rPr>
              <a:t> </a:t>
            </a:r>
            <a:r>
              <a:rPr lang="en-US" altLang="zh-CN" sz="1800" dirty="0">
                <a:solidFill>
                  <a:srgbClr val="000000"/>
                </a:solidFill>
                <a:latin typeface="Times New Roman" pitchFamily="18" charset="0"/>
                <a:cs typeface="Times New Roman" pitchFamily="18" charset="0"/>
              </a:rPr>
              <a:t>by</a:t>
            </a:r>
            <a:r>
              <a:rPr lang="en-US" altLang="zh-CN" sz="1800" dirty="0">
                <a:latin typeface="Times New Roman" pitchFamily="18" charset="0"/>
                <a:cs typeface="Times New Roman" pitchFamily="18" charset="0"/>
              </a:rPr>
              <a:t> </a:t>
            </a:r>
            <a:r>
              <a:rPr lang="en-US" altLang="zh-CN" sz="1800" dirty="0">
                <a:solidFill>
                  <a:srgbClr val="000000"/>
                </a:solidFill>
                <a:latin typeface="Times New Roman" pitchFamily="18" charset="0"/>
                <a:cs typeface="Times New Roman" pitchFamily="18" charset="0"/>
              </a:rPr>
              <a:t>Percentage</a:t>
            </a:r>
          </a:p>
        </p:txBody>
      </p:sp>
      <p:sp>
        <p:nvSpPr>
          <p:cNvPr id="1076" name="TextBox 1"/>
          <p:cNvSpPr txBox="1"/>
          <p:nvPr/>
        </p:nvSpPr>
        <p:spPr>
          <a:xfrm>
            <a:off x="469900" y="4549257"/>
            <a:ext cx="8140700" cy="2169825"/>
          </a:xfrm>
          <a:prstGeom prst="rect">
            <a:avLst/>
          </a:prstGeom>
          <a:noFill/>
        </p:spPr>
        <p:txBody>
          <a:bodyPr wrap="square" lIns="0" tIns="0" rIns="0" rtlCol="0">
            <a:spAutoFit/>
          </a:bodyPr>
          <a:lstStyle/>
          <a:p>
            <a:pPr>
              <a:tabLst>
                <a:tab pos="177800" algn="l"/>
                <a:tab pos="8229600" algn="l"/>
              </a:tabLst>
            </a:pPr>
            <a:r>
              <a:rPr lang="en-US" altLang="zh-CN" dirty="0">
                <a:latin typeface="Times New Roman"/>
              </a:rPr>
              <a:t>Approximately half of all pre-2017 Step 2 CSRs are rated Low risk, with 37% Medium risk and 12% High risk.</a:t>
            </a:r>
          </a:p>
          <a:p>
            <a:pPr>
              <a:tabLst>
                <a:tab pos="177800" algn="l"/>
                <a:tab pos="8229600" algn="l"/>
              </a:tabLst>
            </a:pPr>
            <a:endParaRPr lang="en-US" altLang="zh-CN" sz="1000" dirty="0">
              <a:latin typeface="Times New Roman"/>
            </a:endParaRPr>
          </a:p>
          <a:p>
            <a:pPr>
              <a:tabLst>
                <a:tab pos="177800" algn="l"/>
                <a:tab pos="8229600" algn="l"/>
              </a:tabLst>
            </a:pPr>
            <a:r>
              <a:rPr lang="en-US" altLang="zh-CN" dirty="0">
                <a:latin typeface="Times New Roman"/>
              </a:rPr>
              <a:t>Two additional risk ratings (Low-Medium, and Medium-High) were added for the 2017-2019 evaluations.  Insufficient data is available to draw conclusions from these data, but the apparent result is the percentage of CSRs rated Low risk has significantly decreased.  The small data set shows almost half of the CSRs rated as either Low or Low-Medium risk.</a:t>
            </a:r>
          </a:p>
        </p:txBody>
      </p:sp>
      <p:sp>
        <p:nvSpPr>
          <p:cNvPr id="96" name="Slide Number Placeholder 95"/>
          <p:cNvSpPr>
            <a:spLocks noGrp="1"/>
          </p:cNvSpPr>
          <p:nvPr>
            <p:ph type="sldNum" sz="quarter" idx="12"/>
          </p:nvPr>
        </p:nvSpPr>
        <p:spPr/>
        <p:txBody>
          <a:bodyPr/>
          <a:lstStyle/>
          <a:p>
            <a:fld id="{B6F15528-21DE-4FAA-801E-634DDDAF4B2B}" type="slidenum">
              <a:rPr lang="en-US" smtClean="0"/>
              <a:pPr/>
              <a:t>9</a:t>
            </a:fld>
            <a:endParaRPr lang="en-US" dirty="0"/>
          </a:p>
        </p:txBody>
      </p:sp>
      <p:sp>
        <p:nvSpPr>
          <p:cNvPr id="97" name="TextBox 1"/>
          <p:cNvSpPr txBox="1"/>
          <p:nvPr/>
        </p:nvSpPr>
        <p:spPr>
          <a:xfrm>
            <a:off x="3352800" y="6587302"/>
            <a:ext cx="2387600" cy="194498"/>
          </a:xfrm>
          <a:prstGeom prst="rect">
            <a:avLst/>
          </a:prstGeom>
          <a:noFill/>
        </p:spPr>
        <p:txBody>
          <a:bodyPr wrap="square" lIns="0" tIns="0" rIns="0" rtlCol="0">
            <a:spAutoFit/>
          </a:bodyPr>
          <a:lstStyle/>
          <a:p>
            <a:pPr>
              <a:lnSpc>
                <a:spcPts val="1100"/>
              </a:lnSpc>
              <a:tabLst/>
            </a:pPr>
            <a:r>
              <a:rPr lang="en-US" altLang="zh-CN" sz="1200" i="1" dirty="0">
                <a:solidFill>
                  <a:srgbClr val="000000"/>
                </a:solidFill>
                <a:latin typeface="Times New Roman" pitchFamily="18" charset="0"/>
                <a:cs typeface="Times New Roman" pitchFamily="18" charset="0"/>
              </a:rPr>
              <a:t>Step 2 Lessons Learned</a:t>
            </a:r>
            <a:r>
              <a:rPr lang="en-US" altLang="zh-CN" sz="1200" dirty="0">
                <a:latin typeface="Times New Roman" pitchFamily="18" charset="0"/>
                <a:cs typeface="Times New Roman" pitchFamily="18" charset="0"/>
              </a:rPr>
              <a:t> </a:t>
            </a:r>
            <a:r>
              <a:rPr lang="en-US" altLang="zh-CN" sz="1200" i="1" dirty="0">
                <a:solidFill>
                  <a:srgbClr val="000000"/>
                </a:solidFill>
                <a:latin typeface="Times New Roman" pitchFamily="18" charset="0"/>
                <a:cs typeface="Times New Roman" pitchFamily="18" charset="0"/>
              </a:rPr>
              <a:t>Study</a:t>
            </a:r>
          </a:p>
        </p:txBody>
      </p:sp>
      <p:pic>
        <p:nvPicPr>
          <p:cNvPr id="8" name="Picture 7">
            <a:extLst>
              <a:ext uri="{FF2B5EF4-FFF2-40B4-BE49-F238E27FC236}">
                <a16:creationId xmlns:a16="http://schemas.microsoft.com/office/drawing/2014/main" id="{02CDE269-978B-AB48-A261-5309FF9E5C67}"/>
              </a:ext>
            </a:extLst>
          </p:cNvPr>
          <p:cNvPicPr>
            <a:picLocks noChangeAspect="1"/>
          </p:cNvPicPr>
          <p:nvPr/>
        </p:nvPicPr>
        <p:blipFill>
          <a:blip r:embed="rId4"/>
          <a:stretch>
            <a:fillRect/>
          </a:stretch>
        </p:blipFill>
        <p:spPr>
          <a:xfrm>
            <a:off x="4639237" y="1554413"/>
            <a:ext cx="3994046" cy="2896267"/>
          </a:xfrm>
          <a:prstGeom prst="rect">
            <a:avLst/>
          </a:prstGeom>
        </p:spPr>
      </p:pic>
      <p:pic>
        <p:nvPicPr>
          <p:cNvPr id="9" name="Picture 8">
            <a:extLst>
              <a:ext uri="{FF2B5EF4-FFF2-40B4-BE49-F238E27FC236}">
                <a16:creationId xmlns:a16="http://schemas.microsoft.com/office/drawing/2014/main" id="{09CE69A5-EE2E-B042-9FB7-6656E2F8BC6F}"/>
              </a:ext>
            </a:extLst>
          </p:cNvPr>
          <p:cNvPicPr>
            <a:picLocks noChangeAspect="1"/>
          </p:cNvPicPr>
          <p:nvPr/>
        </p:nvPicPr>
        <p:blipFill>
          <a:blip r:embed="rId5"/>
          <a:stretch>
            <a:fillRect/>
          </a:stretch>
        </p:blipFill>
        <p:spPr>
          <a:xfrm>
            <a:off x="457200" y="1554413"/>
            <a:ext cx="3994046" cy="2896267"/>
          </a:xfrm>
          <a:prstGeom prst="rect">
            <a:avLst/>
          </a:prstGeom>
        </p:spPr>
      </p:pic>
    </p:spTree>
    <p:extLst>
      <p:ext uri="{BB962C8B-B14F-4D97-AF65-F5344CB8AC3E}">
        <p14:creationId xmlns:p14="http://schemas.microsoft.com/office/powerpoint/2010/main" val="3471497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XMLFILE" val="C:\Users\csinclair\AppData\Local\Microsoft\Windows\Temporary Internet Files\Content.Outlook\TX2YW42W\PIF4_LL_Daniels2.xml"/>
  <p:tag name="CURRENTXMLFILE" val="https://cornelltechnical.sharepoint.com/EASSS/IRM/Shared%20Documents/Scott%20Zimmer%20-%20Files/PI%20Forum\PIF-8.xml"/>
  <p:tag name="CUMFILE" val="https://cornelltechnical.sharepoint.com/EASSS/IRM/Shared%20Documents/Scott%20Zimmer%20-%20Files/PI%20Forum\PIF-8.cul"/>
  <p:tag name="PPTXFILE" val="https://cornelltechnical.sharepoint.com/EASSS/IRM/Shared%20Documents/Scott%20Zimmer%20-%20Files/PI%20Forum\PIF-8.pptx"/>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D9362731FF0CD4CBCA9027BED5498C4" ma:contentTypeVersion="16" ma:contentTypeDescription="Create a new document." ma:contentTypeScope="" ma:versionID="f8a124f083257158d847b2299301ff26">
  <xsd:schema xmlns:xsd="http://www.w3.org/2001/XMLSchema" xmlns:xs="http://www.w3.org/2001/XMLSchema" xmlns:p="http://schemas.microsoft.com/office/2006/metadata/properties" xmlns:ns2="f4801bf7-be51-47dd-ac56-c411e0d3aa28" xmlns:ns3="8b9efe9a-e991-495f-a9cb-80f48d0dbec7" targetNamespace="http://schemas.microsoft.com/office/2006/metadata/properties" ma:root="true" ma:fieldsID="4fdad8a83cb863e72d3eaa4a360d8194" ns2:_="" ns3:_="">
    <xsd:import namespace="f4801bf7-be51-47dd-ac56-c411e0d3aa28"/>
    <xsd:import namespace="8b9efe9a-e991-495f-a9cb-80f48d0dbec7"/>
    <xsd:element name="properties">
      <xsd:complexType>
        <xsd:sequence>
          <xsd:element name="documentManagement">
            <xsd:complexType>
              <xsd:all>
                <xsd:element ref="ns2:SharedWithUsers" minOccurs="0"/>
                <xsd:element ref="ns2:SharedWithDetails" minOccurs="0"/>
                <xsd:element ref="ns3:hernandez" minOccurs="0"/>
                <xsd:element ref="ns2:LastSharedByUser" minOccurs="0"/>
                <xsd:element ref="ns2:LastSharedByTime" minOccurs="0"/>
                <xsd:element ref="ns3:MediaServiceMetadata" minOccurs="0"/>
                <xsd:element ref="ns3:MediaServiceFastMetadata" minOccurs="0"/>
                <xsd:element ref="ns3:MediaServiceAutoTags" minOccurs="0"/>
                <xsd:element ref="ns3:MediaServiceDateTaken" minOccurs="0"/>
                <xsd:element ref="ns3:MediaServiceLocation" minOccurs="0"/>
                <xsd:element ref="ns3:Comments"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801bf7-be51-47dd-ac56-c411e0d3aa2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8b9efe9a-e991-495f-a9cb-80f48d0dbec7" elementFormDefault="qualified">
    <xsd:import namespace="http://schemas.microsoft.com/office/2006/documentManagement/types"/>
    <xsd:import namespace="http://schemas.microsoft.com/office/infopath/2007/PartnerControls"/>
    <xsd:element name="hernandez" ma:index="10" nillable="true" ma:displayName="a" ma:SearchPeopleOnly="false" ma:SharePointGroup="0" ma:internalName="hernandez">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description="" ma:internalName="MediaServiceAutoTags"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MediaServiceLocation" ma:internalName="MediaServiceLocation" ma:readOnly="true">
      <xsd:simpleType>
        <xsd:restriction base="dms:Text"/>
      </xsd:simpleType>
    </xsd:element>
    <xsd:element name="Comments" ma:index="18" nillable="true" ma:displayName="Comments" ma:internalName="Comments">
      <xsd:simpleType>
        <xsd:restriction base="dms:Text">
          <xsd:maxLength value="255"/>
        </xsd:restriction>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hernandez xmlns="8b9efe9a-e991-495f-a9cb-80f48d0dbec7">
      <UserInfo>
        <DisplayName/>
        <AccountId xsi:nil="true"/>
        <AccountType/>
      </UserInfo>
    </hernandez>
    <Comments xmlns="8b9efe9a-e991-495f-a9cb-80f48d0dbec7" xsi:nil="true"/>
    <SharedWithUsers xmlns="f4801bf7-be51-47dd-ac56-c411e0d3aa28">
      <UserInfo>
        <DisplayName>Patricia Hollobaugh (Hallingstad)</DisplayName>
        <AccountId>148</AccountId>
        <AccountType/>
      </UserInfo>
    </SharedWithUsers>
  </documentManagement>
</p:properties>
</file>

<file path=customXml/itemProps1.xml><?xml version="1.0" encoding="utf-8"?>
<ds:datastoreItem xmlns:ds="http://schemas.openxmlformats.org/officeDocument/2006/customXml" ds:itemID="{A41895E6-1710-4A4F-A37D-E12C36A3B641}">
  <ds:schemaRefs>
    <ds:schemaRef ds:uri="http://schemas.microsoft.com/sharepoint/v3/contenttype/forms"/>
  </ds:schemaRefs>
</ds:datastoreItem>
</file>

<file path=customXml/itemProps2.xml><?xml version="1.0" encoding="utf-8"?>
<ds:datastoreItem xmlns:ds="http://schemas.openxmlformats.org/officeDocument/2006/customXml" ds:itemID="{00CAAD2F-13FF-4553-A614-21C1CB0A68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801bf7-be51-47dd-ac56-c411e0d3aa28"/>
    <ds:schemaRef ds:uri="8b9efe9a-e991-495f-a9cb-80f48d0dbe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898AF8A-E84F-47D1-8ED8-9634BFCD4839}">
  <ds:schemaRefs>
    <ds:schemaRef ds:uri="f4801bf7-be51-47dd-ac56-c411e0d3aa28"/>
    <ds:schemaRef ds:uri="http://purl.org/dc/dcmitype/"/>
    <ds:schemaRef ds:uri="http://schemas.microsoft.com/office/2006/metadata/properties"/>
    <ds:schemaRef ds:uri="http://purl.org/dc/elements/1.1/"/>
    <ds:schemaRef ds:uri="http://www.w3.org/XML/1998/namespace"/>
    <ds:schemaRef ds:uri="http://purl.org/dc/terms/"/>
    <ds:schemaRef ds:uri="8b9efe9a-e991-495f-a9cb-80f48d0dbec7"/>
    <ds:schemaRef ds:uri="http://schemas.openxmlformats.org/package/2006/metadata/core-properties"/>
    <ds:schemaRef ds:uri="http://schemas.microsoft.com/office/2006/documentManagement/typ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30435</TotalTime>
  <Words>1556</Words>
  <Application>Microsoft Macintosh PowerPoint</Application>
  <PresentationFormat>On-screen Show (4:3)</PresentationFormat>
  <Paragraphs>199</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Step 2 Risk Ratings of Selected Step 1 Proposals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science support</dc:creator>
  <cp:lastModifiedBy>Luck, Odilyn Santamaria (LARC-A1)</cp:lastModifiedBy>
  <cp:revision>279</cp:revision>
  <cp:lastPrinted>2020-04-20T18:25:17Z</cp:lastPrinted>
  <dcterms:created xsi:type="dcterms:W3CDTF">2011-11-08T23:28:12Z</dcterms:created>
  <dcterms:modified xsi:type="dcterms:W3CDTF">2020-04-20T18:26:50Z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0x0101007D9362731FF0CD4CBCA9027BED5498C4</vt:lpwstr>
  </property>
</Properties>
</file>